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9" r:id="rId5"/>
    <p:sldId id="270" r:id="rId6"/>
    <p:sldId id="265" r:id="rId7"/>
    <p:sldId id="264" r:id="rId8"/>
    <p:sldId id="267" r:id="rId9"/>
    <p:sldId id="266" r:id="rId10"/>
    <p:sldId id="257" r:id="rId11"/>
    <p:sldId id="256" r:id="rId12"/>
    <p:sldId id="261" r:id="rId13"/>
    <p:sldId id="269"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E1317E-5096-4DF8-ABA7-5B1E80B293A9}" v="105" dt="2021-06-07T15:28:10.9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4660"/>
  </p:normalViewPr>
  <p:slideViewPr>
    <p:cSldViewPr snapToGrid="0">
      <p:cViewPr varScale="1">
        <p:scale>
          <a:sx n="87" d="100"/>
          <a:sy n="87" d="100"/>
        </p:scale>
        <p:origin x="90" y="4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0F4E4A-87E0-4AD5-A0C8-7999BECCA5A5}"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GB"/>
        </a:p>
      </dgm:t>
    </dgm:pt>
    <dgm:pt modelId="{3BA2F8DD-0AFB-4116-9807-7E8F703C5C94}">
      <dgm:prSet phldrT="[Text]"/>
      <dgm:spPr/>
      <dgm:t>
        <a:bodyPr/>
        <a:lstStyle/>
        <a:p>
          <a:r>
            <a:rPr lang="en-GB" dirty="0"/>
            <a:t>World Cafe</a:t>
          </a:r>
        </a:p>
      </dgm:t>
    </dgm:pt>
    <dgm:pt modelId="{33D67575-7FCB-4C2F-BEA8-C4519BD2CAD6}" type="parTrans" cxnId="{DC8B8866-13C3-4E4A-818D-A7C7F84D5B84}">
      <dgm:prSet/>
      <dgm:spPr/>
      <dgm:t>
        <a:bodyPr/>
        <a:lstStyle/>
        <a:p>
          <a:endParaRPr lang="en-GB"/>
        </a:p>
      </dgm:t>
    </dgm:pt>
    <dgm:pt modelId="{379B8344-41E6-4F24-A846-2A36B7D4A15E}" type="sibTrans" cxnId="{DC8B8866-13C3-4E4A-818D-A7C7F84D5B84}">
      <dgm:prSet/>
      <dgm:spPr/>
      <dgm:t>
        <a:bodyPr/>
        <a:lstStyle/>
        <a:p>
          <a:r>
            <a:rPr lang="en-GB"/>
            <a:t>Buzz Groups</a:t>
          </a:r>
          <a:endParaRPr lang="en-GB" dirty="0"/>
        </a:p>
      </dgm:t>
    </dgm:pt>
    <dgm:pt modelId="{CE5CEFD4-8471-409E-8434-CCCAD9F823A0}">
      <dgm:prSet phldrT="[Text]"/>
      <dgm:spPr/>
      <dgm:t>
        <a:bodyPr/>
        <a:lstStyle/>
        <a:p>
          <a:r>
            <a:rPr lang="en-GB"/>
            <a:t>Fish Bowls</a:t>
          </a:r>
          <a:endParaRPr lang="en-GB" dirty="0"/>
        </a:p>
      </dgm:t>
    </dgm:pt>
    <dgm:pt modelId="{1B19D76B-3433-40E2-9CB0-777AA364D5CF}" type="parTrans" cxnId="{CE96630B-042B-4476-8704-C8F9B28CA5B5}">
      <dgm:prSet/>
      <dgm:spPr/>
      <dgm:t>
        <a:bodyPr/>
        <a:lstStyle/>
        <a:p>
          <a:endParaRPr lang="en-GB"/>
        </a:p>
      </dgm:t>
    </dgm:pt>
    <dgm:pt modelId="{C95213C4-2E90-4B56-B904-866397BFADF6}" type="sibTrans" cxnId="{CE96630B-042B-4476-8704-C8F9B28CA5B5}">
      <dgm:prSet/>
      <dgm:spPr/>
      <dgm:t>
        <a:bodyPr/>
        <a:lstStyle/>
        <a:p>
          <a:r>
            <a:rPr lang="en-GB"/>
            <a:t>Case Study</a:t>
          </a:r>
          <a:endParaRPr lang="en-GB" dirty="0"/>
        </a:p>
      </dgm:t>
    </dgm:pt>
    <dgm:pt modelId="{1D551D5C-3C80-435D-983B-F286557C70F7}">
      <dgm:prSet phldrT="[Text]"/>
      <dgm:spPr/>
      <dgm:t>
        <a:bodyPr/>
        <a:lstStyle/>
        <a:p>
          <a:r>
            <a:rPr lang="en-GB"/>
            <a:t>Posters</a:t>
          </a:r>
          <a:endParaRPr lang="en-GB" dirty="0"/>
        </a:p>
      </dgm:t>
    </dgm:pt>
    <dgm:pt modelId="{518D45BF-CCA5-433C-BEA9-6D74AEC73B04}" type="parTrans" cxnId="{2C686859-F816-4939-9B8B-B7BA236E9916}">
      <dgm:prSet/>
      <dgm:spPr/>
      <dgm:t>
        <a:bodyPr/>
        <a:lstStyle/>
        <a:p>
          <a:endParaRPr lang="en-GB"/>
        </a:p>
      </dgm:t>
    </dgm:pt>
    <dgm:pt modelId="{33E96C19-1189-4570-8F0D-CF2F11790359}" type="sibTrans" cxnId="{2C686859-F816-4939-9B8B-B7BA236E9916}">
      <dgm:prSet/>
      <dgm:spPr/>
      <dgm:t>
        <a:bodyPr/>
        <a:lstStyle/>
        <a:p>
          <a:r>
            <a:rPr lang="en-GB"/>
            <a:t>Creating a story</a:t>
          </a:r>
          <a:endParaRPr lang="en-GB" dirty="0"/>
        </a:p>
      </dgm:t>
    </dgm:pt>
    <dgm:pt modelId="{EF161203-0E9A-4F80-927B-E0317201D674}" type="pres">
      <dgm:prSet presAssocID="{030F4E4A-87E0-4AD5-A0C8-7999BECCA5A5}" presName="Name0" presStyleCnt="0">
        <dgm:presLayoutVars>
          <dgm:chMax/>
          <dgm:chPref/>
          <dgm:dir/>
          <dgm:animLvl val="lvl"/>
        </dgm:presLayoutVars>
      </dgm:prSet>
      <dgm:spPr/>
    </dgm:pt>
    <dgm:pt modelId="{852C7216-CAFB-48C1-AE55-34FE64289950}" type="pres">
      <dgm:prSet presAssocID="{3BA2F8DD-0AFB-4116-9807-7E8F703C5C94}" presName="composite" presStyleCnt="0"/>
      <dgm:spPr/>
    </dgm:pt>
    <dgm:pt modelId="{BE338ED3-C774-4E01-AB8F-DF7390EBC1C6}" type="pres">
      <dgm:prSet presAssocID="{3BA2F8DD-0AFB-4116-9807-7E8F703C5C94}" presName="Parent1" presStyleLbl="node1" presStyleIdx="0" presStyleCnt="6">
        <dgm:presLayoutVars>
          <dgm:chMax val="1"/>
          <dgm:chPref val="1"/>
          <dgm:bulletEnabled val="1"/>
        </dgm:presLayoutVars>
      </dgm:prSet>
      <dgm:spPr/>
    </dgm:pt>
    <dgm:pt modelId="{29A919A1-50D3-4830-B71B-AA8D885A8E0E}" type="pres">
      <dgm:prSet presAssocID="{3BA2F8DD-0AFB-4116-9807-7E8F703C5C94}" presName="Childtext1" presStyleLbl="revTx" presStyleIdx="0" presStyleCnt="3">
        <dgm:presLayoutVars>
          <dgm:chMax val="0"/>
          <dgm:chPref val="0"/>
          <dgm:bulletEnabled val="1"/>
        </dgm:presLayoutVars>
      </dgm:prSet>
      <dgm:spPr/>
    </dgm:pt>
    <dgm:pt modelId="{3B0A9369-1520-4411-A06A-D4792FFDEE16}" type="pres">
      <dgm:prSet presAssocID="{3BA2F8DD-0AFB-4116-9807-7E8F703C5C94}" presName="BalanceSpacing" presStyleCnt="0"/>
      <dgm:spPr/>
    </dgm:pt>
    <dgm:pt modelId="{E50108B7-28AD-4299-B7FC-74CE2553AB88}" type="pres">
      <dgm:prSet presAssocID="{3BA2F8DD-0AFB-4116-9807-7E8F703C5C94}" presName="BalanceSpacing1" presStyleCnt="0"/>
      <dgm:spPr/>
    </dgm:pt>
    <dgm:pt modelId="{2BD5F3DA-C60A-443A-A165-3405B28C73AD}" type="pres">
      <dgm:prSet presAssocID="{379B8344-41E6-4F24-A846-2A36B7D4A15E}" presName="Accent1Text" presStyleLbl="node1" presStyleIdx="1" presStyleCnt="6"/>
      <dgm:spPr/>
    </dgm:pt>
    <dgm:pt modelId="{29F3BA7B-9A44-4471-9C41-F5E0CE233FCE}" type="pres">
      <dgm:prSet presAssocID="{379B8344-41E6-4F24-A846-2A36B7D4A15E}" presName="spaceBetweenRectangles" presStyleCnt="0"/>
      <dgm:spPr/>
    </dgm:pt>
    <dgm:pt modelId="{2769D499-C19D-4510-805F-AFB537AF4CF3}" type="pres">
      <dgm:prSet presAssocID="{CE5CEFD4-8471-409E-8434-CCCAD9F823A0}" presName="composite" presStyleCnt="0"/>
      <dgm:spPr/>
    </dgm:pt>
    <dgm:pt modelId="{29111CD0-AA75-48D0-A4B3-0FDFBDC25BEC}" type="pres">
      <dgm:prSet presAssocID="{CE5CEFD4-8471-409E-8434-CCCAD9F823A0}" presName="Parent1" presStyleLbl="node1" presStyleIdx="2" presStyleCnt="6">
        <dgm:presLayoutVars>
          <dgm:chMax val="1"/>
          <dgm:chPref val="1"/>
          <dgm:bulletEnabled val="1"/>
        </dgm:presLayoutVars>
      </dgm:prSet>
      <dgm:spPr/>
    </dgm:pt>
    <dgm:pt modelId="{6EDE69D4-6B8B-4086-A763-8CF6C7BF3786}" type="pres">
      <dgm:prSet presAssocID="{CE5CEFD4-8471-409E-8434-CCCAD9F823A0}" presName="Childtext1" presStyleLbl="revTx" presStyleIdx="1" presStyleCnt="3">
        <dgm:presLayoutVars>
          <dgm:chMax val="0"/>
          <dgm:chPref val="0"/>
          <dgm:bulletEnabled val="1"/>
        </dgm:presLayoutVars>
      </dgm:prSet>
      <dgm:spPr/>
    </dgm:pt>
    <dgm:pt modelId="{C54717B4-FECF-48A6-A554-0684767A6A96}" type="pres">
      <dgm:prSet presAssocID="{CE5CEFD4-8471-409E-8434-CCCAD9F823A0}" presName="BalanceSpacing" presStyleCnt="0"/>
      <dgm:spPr/>
    </dgm:pt>
    <dgm:pt modelId="{4EF055FC-ACA6-4DE2-820F-FE86DF3FFF4F}" type="pres">
      <dgm:prSet presAssocID="{CE5CEFD4-8471-409E-8434-CCCAD9F823A0}" presName="BalanceSpacing1" presStyleCnt="0"/>
      <dgm:spPr/>
    </dgm:pt>
    <dgm:pt modelId="{6D674223-BC30-49BA-A9FD-3DB53D964B4F}" type="pres">
      <dgm:prSet presAssocID="{C95213C4-2E90-4B56-B904-866397BFADF6}" presName="Accent1Text" presStyleLbl="node1" presStyleIdx="3" presStyleCnt="6"/>
      <dgm:spPr/>
    </dgm:pt>
    <dgm:pt modelId="{C9E19249-9960-47A4-8D5D-61FA8D2519C5}" type="pres">
      <dgm:prSet presAssocID="{C95213C4-2E90-4B56-B904-866397BFADF6}" presName="spaceBetweenRectangles" presStyleCnt="0"/>
      <dgm:spPr/>
    </dgm:pt>
    <dgm:pt modelId="{4B1FEB09-E19C-4752-B5A8-B28ADC5FBE5C}" type="pres">
      <dgm:prSet presAssocID="{1D551D5C-3C80-435D-983B-F286557C70F7}" presName="composite" presStyleCnt="0"/>
      <dgm:spPr/>
    </dgm:pt>
    <dgm:pt modelId="{B7A5D251-0E3A-4A7B-B6AF-B5F686252DF7}" type="pres">
      <dgm:prSet presAssocID="{1D551D5C-3C80-435D-983B-F286557C70F7}" presName="Parent1" presStyleLbl="node1" presStyleIdx="4" presStyleCnt="6">
        <dgm:presLayoutVars>
          <dgm:chMax val="1"/>
          <dgm:chPref val="1"/>
          <dgm:bulletEnabled val="1"/>
        </dgm:presLayoutVars>
      </dgm:prSet>
      <dgm:spPr/>
    </dgm:pt>
    <dgm:pt modelId="{50792E07-CD4D-493E-949E-370B1E656AD0}" type="pres">
      <dgm:prSet presAssocID="{1D551D5C-3C80-435D-983B-F286557C70F7}" presName="Childtext1" presStyleLbl="revTx" presStyleIdx="2" presStyleCnt="3">
        <dgm:presLayoutVars>
          <dgm:chMax val="0"/>
          <dgm:chPref val="0"/>
          <dgm:bulletEnabled val="1"/>
        </dgm:presLayoutVars>
      </dgm:prSet>
      <dgm:spPr/>
    </dgm:pt>
    <dgm:pt modelId="{AD740159-0A1B-403E-A76E-44F89AA23B8F}" type="pres">
      <dgm:prSet presAssocID="{1D551D5C-3C80-435D-983B-F286557C70F7}" presName="BalanceSpacing" presStyleCnt="0"/>
      <dgm:spPr/>
    </dgm:pt>
    <dgm:pt modelId="{6398CE0F-8506-4235-9FA5-BCA009370380}" type="pres">
      <dgm:prSet presAssocID="{1D551D5C-3C80-435D-983B-F286557C70F7}" presName="BalanceSpacing1" presStyleCnt="0"/>
      <dgm:spPr/>
    </dgm:pt>
    <dgm:pt modelId="{61E9B554-5535-469A-ABEA-5F0B0817E926}" type="pres">
      <dgm:prSet presAssocID="{33E96C19-1189-4570-8F0D-CF2F11790359}" presName="Accent1Text" presStyleLbl="node1" presStyleIdx="5" presStyleCnt="6"/>
      <dgm:spPr/>
    </dgm:pt>
  </dgm:ptLst>
  <dgm:cxnLst>
    <dgm:cxn modelId="{CE96630B-042B-4476-8704-C8F9B28CA5B5}" srcId="{030F4E4A-87E0-4AD5-A0C8-7999BECCA5A5}" destId="{CE5CEFD4-8471-409E-8434-CCCAD9F823A0}" srcOrd="1" destOrd="0" parTransId="{1B19D76B-3433-40E2-9CB0-777AA364D5CF}" sibTransId="{C95213C4-2E90-4B56-B904-866397BFADF6}"/>
    <dgm:cxn modelId="{93E33133-9726-4CBB-825A-68BD03C6FA59}" type="presOf" srcId="{379B8344-41E6-4F24-A846-2A36B7D4A15E}" destId="{2BD5F3DA-C60A-443A-A165-3405B28C73AD}" srcOrd="0" destOrd="0" presId="urn:microsoft.com/office/officeart/2008/layout/AlternatingHexagons"/>
    <dgm:cxn modelId="{9EFAC35C-E17F-4257-89F5-1917DB44D174}" type="presOf" srcId="{C95213C4-2E90-4B56-B904-866397BFADF6}" destId="{6D674223-BC30-49BA-A9FD-3DB53D964B4F}" srcOrd="0" destOrd="0" presId="urn:microsoft.com/office/officeart/2008/layout/AlternatingHexagons"/>
    <dgm:cxn modelId="{5160D864-99FE-4DF0-A2EA-E48D3AA179DC}" type="presOf" srcId="{1D551D5C-3C80-435D-983B-F286557C70F7}" destId="{B7A5D251-0E3A-4A7B-B6AF-B5F686252DF7}" srcOrd="0" destOrd="0" presId="urn:microsoft.com/office/officeart/2008/layout/AlternatingHexagons"/>
    <dgm:cxn modelId="{DC8B8866-13C3-4E4A-818D-A7C7F84D5B84}" srcId="{030F4E4A-87E0-4AD5-A0C8-7999BECCA5A5}" destId="{3BA2F8DD-0AFB-4116-9807-7E8F703C5C94}" srcOrd="0" destOrd="0" parTransId="{33D67575-7FCB-4C2F-BEA8-C4519BD2CAD6}" sibTransId="{379B8344-41E6-4F24-A846-2A36B7D4A15E}"/>
    <dgm:cxn modelId="{2C686859-F816-4939-9B8B-B7BA236E9916}" srcId="{030F4E4A-87E0-4AD5-A0C8-7999BECCA5A5}" destId="{1D551D5C-3C80-435D-983B-F286557C70F7}" srcOrd="2" destOrd="0" parTransId="{518D45BF-CCA5-433C-BEA9-6D74AEC73B04}" sibTransId="{33E96C19-1189-4570-8F0D-CF2F11790359}"/>
    <dgm:cxn modelId="{4D44D789-FCE1-421E-9C3A-33BD98C02609}" type="presOf" srcId="{CE5CEFD4-8471-409E-8434-CCCAD9F823A0}" destId="{29111CD0-AA75-48D0-A4B3-0FDFBDC25BEC}" srcOrd="0" destOrd="0" presId="urn:microsoft.com/office/officeart/2008/layout/AlternatingHexagons"/>
    <dgm:cxn modelId="{0CEE4DB6-21BD-47F8-9804-F0DDA30FBAE3}" type="presOf" srcId="{33E96C19-1189-4570-8F0D-CF2F11790359}" destId="{61E9B554-5535-469A-ABEA-5F0B0817E926}" srcOrd="0" destOrd="0" presId="urn:microsoft.com/office/officeart/2008/layout/AlternatingHexagons"/>
    <dgm:cxn modelId="{5BDA92DF-C629-456B-9C02-AB2DA4A92386}" type="presOf" srcId="{030F4E4A-87E0-4AD5-A0C8-7999BECCA5A5}" destId="{EF161203-0E9A-4F80-927B-E0317201D674}" srcOrd="0" destOrd="0" presId="urn:microsoft.com/office/officeart/2008/layout/AlternatingHexagons"/>
    <dgm:cxn modelId="{AC280EF5-A0C9-440D-9EEC-2CEAAF8CD1EF}" type="presOf" srcId="{3BA2F8DD-0AFB-4116-9807-7E8F703C5C94}" destId="{BE338ED3-C774-4E01-AB8F-DF7390EBC1C6}" srcOrd="0" destOrd="0" presId="urn:microsoft.com/office/officeart/2008/layout/AlternatingHexagons"/>
    <dgm:cxn modelId="{28054E94-0812-4226-B648-EA85A35EBC81}" type="presParOf" srcId="{EF161203-0E9A-4F80-927B-E0317201D674}" destId="{852C7216-CAFB-48C1-AE55-34FE64289950}" srcOrd="0" destOrd="0" presId="urn:microsoft.com/office/officeart/2008/layout/AlternatingHexagons"/>
    <dgm:cxn modelId="{D4C137A5-25EA-4DDD-B2AB-715543200984}" type="presParOf" srcId="{852C7216-CAFB-48C1-AE55-34FE64289950}" destId="{BE338ED3-C774-4E01-AB8F-DF7390EBC1C6}" srcOrd="0" destOrd="0" presId="urn:microsoft.com/office/officeart/2008/layout/AlternatingHexagons"/>
    <dgm:cxn modelId="{969AF65B-6256-4842-AAFF-FB72383051C9}" type="presParOf" srcId="{852C7216-CAFB-48C1-AE55-34FE64289950}" destId="{29A919A1-50D3-4830-B71B-AA8D885A8E0E}" srcOrd="1" destOrd="0" presId="urn:microsoft.com/office/officeart/2008/layout/AlternatingHexagons"/>
    <dgm:cxn modelId="{2050086A-1E15-4351-AC4D-365AD55C8457}" type="presParOf" srcId="{852C7216-CAFB-48C1-AE55-34FE64289950}" destId="{3B0A9369-1520-4411-A06A-D4792FFDEE16}" srcOrd="2" destOrd="0" presId="urn:microsoft.com/office/officeart/2008/layout/AlternatingHexagons"/>
    <dgm:cxn modelId="{C0D3DFD0-AD3E-4FDE-BC06-AD0F6F59910F}" type="presParOf" srcId="{852C7216-CAFB-48C1-AE55-34FE64289950}" destId="{E50108B7-28AD-4299-B7FC-74CE2553AB88}" srcOrd="3" destOrd="0" presId="urn:microsoft.com/office/officeart/2008/layout/AlternatingHexagons"/>
    <dgm:cxn modelId="{FD85A81B-7DB1-49D1-9112-F72A81E0F1F1}" type="presParOf" srcId="{852C7216-CAFB-48C1-AE55-34FE64289950}" destId="{2BD5F3DA-C60A-443A-A165-3405B28C73AD}" srcOrd="4" destOrd="0" presId="urn:microsoft.com/office/officeart/2008/layout/AlternatingHexagons"/>
    <dgm:cxn modelId="{E8FA1041-F0D8-4D46-A8E6-1685357350B2}" type="presParOf" srcId="{EF161203-0E9A-4F80-927B-E0317201D674}" destId="{29F3BA7B-9A44-4471-9C41-F5E0CE233FCE}" srcOrd="1" destOrd="0" presId="urn:microsoft.com/office/officeart/2008/layout/AlternatingHexagons"/>
    <dgm:cxn modelId="{54E4CA20-2671-41FD-9ABF-D9A47D3AFF7D}" type="presParOf" srcId="{EF161203-0E9A-4F80-927B-E0317201D674}" destId="{2769D499-C19D-4510-805F-AFB537AF4CF3}" srcOrd="2" destOrd="0" presId="urn:microsoft.com/office/officeart/2008/layout/AlternatingHexagons"/>
    <dgm:cxn modelId="{8B985081-E667-4E2E-9B06-EC091FF0F3FE}" type="presParOf" srcId="{2769D499-C19D-4510-805F-AFB537AF4CF3}" destId="{29111CD0-AA75-48D0-A4B3-0FDFBDC25BEC}" srcOrd="0" destOrd="0" presId="urn:microsoft.com/office/officeart/2008/layout/AlternatingHexagons"/>
    <dgm:cxn modelId="{14F93234-EF13-4578-B3AC-EAE313C5D1B6}" type="presParOf" srcId="{2769D499-C19D-4510-805F-AFB537AF4CF3}" destId="{6EDE69D4-6B8B-4086-A763-8CF6C7BF3786}" srcOrd="1" destOrd="0" presId="urn:microsoft.com/office/officeart/2008/layout/AlternatingHexagons"/>
    <dgm:cxn modelId="{D1EBDA5B-23F0-4472-98BE-BF613F9B5F54}" type="presParOf" srcId="{2769D499-C19D-4510-805F-AFB537AF4CF3}" destId="{C54717B4-FECF-48A6-A554-0684767A6A96}" srcOrd="2" destOrd="0" presId="urn:microsoft.com/office/officeart/2008/layout/AlternatingHexagons"/>
    <dgm:cxn modelId="{2A78AC5E-CCC0-4833-860E-D8D04BB1C8FD}" type="presParOf" srcId="{2769D499-C19D-4510-805F-AFB537AF4CF3}" destId="{4EF055FC-ACA6-4DE2-820F-FE86DF3FFF4F}" srcOrd="3" destOrd="0" presId="urn:microsoft.com/office/officeart/2008/layout/AlternatingHexagons"/>
    <dgm:cxn modelId="{EDD668B2-5EFD-4E4B-9661-28C35C21D0E9}" type="presParOf" srcId="{2769D499-C19D-4510-805F-AFB537AF4CF3}" destId="{6D674223-BC30-49BA-A9FD-3DB53D964B4F}" srcOrd="4" destOrd="0" presId="urn:microsoft.com/office/officeart/2008/layout/AlternatingHexagons"/>
    <dgm:cxn modelId="{EB5C31F5-8498-4241-9F6D-3BA7EF8FDABF}" type="presParOf" srcId="{EF161203-0E9A-4F80-927B-E0317201D674}" destId="{C9E19249-9960-47A4-8D5D-61FA8D2519C5}" srcOrd="3" destOrd="0" presId="urn:microsoft.com/office/officeart/2008/layout/AlternatingHexagons"/>
    <dgm:cxn modelId="{1284BFB7-448E-4737-97D1-4489DE4692AF}" type="presParOf" srcId="{EF161203-0E9A-4F80-927B-E0317201D674}" destId="{4B1FEB09-E19C-4752-B5A8-B28ADC5FBE5C}" srcOrd="4" destOrd="0" presId="urn:microsoft.com/office/officeart/2008/layout/AlternatingHexagons"/>
    <dgm:cxn modelId="{A4C1DCEB-2C89-4B64-97F9-C03C9AD62D0D}" type="presParOf" srcId="{4B1FEB09-E19C-4752-B5A8-B28ADC5FBE5C}" destId="{B7A5D251-0E3A-4A7B-B6AF-B5F686252DF7}" srcOrd="0" destOrd="0" presId="urn:microsoft.com/office/officeart/2008/layout/AlternatingHexagons"/>
    <dgm:cxn modelId="{462395F7-08F4-4383-AC8F-2D31A90A1DA8}" type="presParOf" srcId="{4B1FEB09-E19C-4752-B5A8-B28ADC5FBE5C}" destId="{50792E07-CD4D-493E-949E-370B1E656AD0}" srcOrd="1" destOrd="0" presId="urn:microsoft.com/office/officeart/2008/layout/AlternatingHexagons"/>
    <dgm:cxn modelId="{6D4D4FB0-E24F-49BC-8C08-5A2857805BA9}" type="presParOf" srcId="{4B1FEB09-E19C-4752-B5A8-B28ADC5FBE5C}" destId="{AD740159-0A1B-403E-A76E-44F89AA23B8F}" srcOrd="2" destOrd="0" presId="urn:microsoft.com/office/officeart/2008/layout/AlternatingHexagons"/>
    <dgm:cxn modelId="{DFFDB116-6EF2-4F68-BA90-2C15015748CA}" type="presParOf" srcId="{4B1FEB09-E19C-4752-B5A8-B28ADC5FBE5C}" destId="{6398CE0F-8506-4235-9FA5-BCA009370380}" srcOrd="3" destOrd="0" presId="urn:microsoft.com/office/officeart/2008/layout/AlternatingHexagons"/>
    <dgm:cxn modelId="{374E1547-3948-44D6-A331-0ABDFC1F53E1}" type="presParOf" srcId="{4B1FEB09-E19C-4752-B5A8-B28ADC5FBE5C}" destId="{61E9B554-5535-469A-ABEA-5F0B0817E926}"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338ED3-C774-4E01-AB8F-DF7390EBC1C6}">
      <dsp:nvSpPr>
        <dsp:cNvPr id="0" name=""/>
        <dsp:cNvSpPr/>
      </dsp:nvSpPr>
      <dsp:spPr>
        <a:xfrm rot="5400000">
          <a:off x="3506806" y="130656"/>
          <a:ext cx="2008628" cy="174750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dirty="0"/>
            <a:t>World Cafe</a:t>
          </a:r>
        </a:p>
      </dsp:txBody>
      <dsp:txXfrm rot="-5400000">
        <a:off x="3909687" y="313106"/>
        <a:ext cx="1202866" cy="1382606"/>
      </dsp:txXfrm>
    </dsp:sp>
    <dsp:sp modelId="{29A919A1-50D3-4830-B71B-AA8D885A8E0E}">
      <dsp:nvSpPr>
        <dsp:cNvPr id="0" name=""/>
        <dsp:cNvSpPr/>
      </dsp:nvSpPr>
      <dsp:spPr>
        <a:xfrm>
          <a:off x="5437901" y="401821"/>
          <a:ext cx="2241629" cy="1205177"/>
        </a:xfrm>
        <a:prstGeom prst="rect">
          <a:avLst/>
        </a:prstGeom>
        <a:noFill/>
        <a:ln>
          <a:noFill/>
        </a:ln>
        <a:effectLst/>
      </dsp:spPr>
      <dsp:style>
        <a:lnRef idx="0">
          <a:scrgbClr r="0" g="0" b="0"/>
        </a:lnRef>
        <a:fillRef idx="0">
          <a:scrgbClr r="0" g="0" b="0"/>
        </a:fillRef>
        <a:effectRef idx="0">
          <a:scrgbClr r="0" g="0" b="0"/>
        </a:effectRef>
        <a:fontRef idx="minor"/>
      </dsp:style>
    </dsp:sp>
    <dsp:sp modelId="{2BD5F3DA-C60A-443A-A165-3405B28C73AD}">
      <dsp:nvSpPr>
        <dsp:cNvPr id="0" name=""/>
        <dsp:cNvSpPr/>
      </dsp:nvSpPr>
      <dsp:spPr>
        <a:xfrm rot="5400000">
          <a:off x="1619499" y="130656"/>
          <a:ext cx="2008628" cy="174750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r>
            <a:rPr lang="en-GB" sz="3200" kern="1200"/>
            <a:t>Buzz Groups</a:t>
          </a:r>
          <a:endParaRPr lang="en-GB" sz="3200" kern="1200" dirty="0"/>
        </a:p>
      </dsp:txBody>
      <dsp:txXfrm rot="-5400000">
        <a:off x="2022380" y="313106"/>
        <a:ext cx="1202866" cy="1382606"/>
      </dsp:txXfrm>
    </dsp:sp>
    <dsp:sp modelId="{29111CD0-AA75-48D0-A4B3-0FDFBDC25BEC}">
      <dsp:nvSpPr>
        <dsp:cNvPr id="0" name=""/>
        <dsp:cNvSpPr/>
      </dsp:nvSpPr>
      <dsp:spPr>
        <a:xfrm rot="5400000">
          <a:off x="2559537" y="1835580"/>
          <a:ext cx="2008628" cy="174750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a:t>Fish Bowls</a:t>
          </a:r>
          <a:endParaRPr lang="en-GB" sz="2600" kern="1200" dirty="0"/>
        </a:p>
      </dsp:txBody>
      <dsp:txXfrm rot="-5400000">
        <a:off x="2962418" y="2018030"/>
        <a:ext cx="1202866" cy="1382606"/>
      </dsp:txXfrm>
    </dsp:sp>
    <dsp:sp modelId="{6EDE69D4-6B8B-4086-A763-8CF6C7BF3786}">
      <dsp:nvSpPr>
        <dsp:cNvPr id="0" name=""/>
        <dsp:cNvSpPr/>
      </dsp:nvSpPr>
      <dsp:spPr>
        <a:xfrm>
          <a:off x="448468" y="2106744"/>
          <a:ext cx="2169318" cy="1205177"/>
        </a:xfrm>
        <a:prstGeom prst="rect">
          <a:avLst/>
        </a:prstGeom>
        <a:noFill/>
        <a:ln>
          <a:noFill/>
        </a:ln>
        <a:effectLst/>
      </dsp:spPr>
      <dsp:style>
        <a:lnRef idx="0">
          <a:scrgbClr r="0" g="0" b="0"/>
        </a:lnRef>
        <a:fillRef idx="0">
          <a:scrgbClr r="0" g="0" b="0"/>
        </a:fillRef>
        <a:effectRef idx="0">
          <a:scrgbClr r="0" g="0" b="0"/>
        </a:effectRef>
        <a:fontRef idx="minor"/>
      </dsp:style>
    </dsp:sp>
    <dsp:sp modelId="{6D674223-BC30-49BA-A9FD-3DB53D964B4F}">
      <dsp:nvSpPr>
        <dsp:cNvPr id="0" name=""/>
        <dsp:cNvSpPr/>
      </dsp:nvSpPr>
      <dsp:spPr>
        <a:xfrm rot="5400000">
          <a:off x="4446844" y="1835580"/>
          <a:ext cx="2008628" cy="174750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en-GB" sz="3600" kern="1200"/>
            <a:t>Case Study</a:t>
          </a:r>
          <a:endParaRPr lang="en-GB" sz="3600" kern="1200" dirty="0"/>
        </a:p>
      </dsp:txBody>
      <dsp:txXfrm rot="-5400000">
        <a:off x="4849725" y="2018030"/>
        <a:ext cx="1202866" cy="1382606"/>
      </dsp:txXfrm>
    </dsp:sp>
    <dsp:sp modelId="{B7A5D251-0E3A-4A7B-B6AF-B5F686252DF7}">
      <dsp:nvSpPr>
        <dsp:cNvPr id="0" name=""/>
        <dsp:cNvSpPr/>
      </dsp:nvSpPr>
      <dsp:spPr>
        <a:xfrm rot="5400000">
          <a:off x="3506806" y="3540503"/>
          <a:ext cx="2008628" cy="174750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a:t>Posters</a:t>
          </a:r>
          <a:endParaRPr lang="en-GB" sz="2600" kern="1200" dirty="0"/>
        </a:p>
      </dsp:txBody>
      <dsp:txXfrm rot="-5400000">
        <a:off x="3909687" y="3722953"/>
        <a:ext cx="1202866" cy="1382606"/>
      </dsp:txXfrm>
    </dsp:sp>
    <dsp:sp modelId="{50792E07-CD4D-493E-949E-370B1E656AD0}">
      <dsp:nvSpPr>
        <dsp:cNvPr id="0" name=""/>
        <dsp:cNvSpPr/>
      </dsp:nvSpPr>
      <dsp:spPr>
        <a:xfrm>
          <a:off x="5437901" y="3811668"/>
          <a:ext cx="2241629" cy="1205177"/>
        </a:xfrm>
        <a:prstGeom prst="rect">
          <a:avLst/>
        </a:prstGeom>
        <a:noFill/>
        <a:ln>
          <a:noFill/>
        </a:ln>
        <a:effectLst/>
      </dsp:spPr>
      <dsp:style>
        <a:lnRef idx="0">
          <a:scrgbClr r="0" g="0" b="0"/>
        </a:lnRef>
        <a:fillRef idx="0">
          <a:scrgbClr r="0" g="0" b="0"/>
        </a:fillRef>
        <a:effectRef idx="0">
          <a:scrgbClr r="0" g="0" b="0"/>
        </a:effectRef>
        <a:fontRef idx="minor"/>
      </dsp:style>
    </dsp:sp>
    <dsp:sp modelId="{61E9B554-5535-469A-ABEA-5F0B0817E926}">
      <dsp:nvSpPr>
        <dsp:cNvPr id="0" name=""/>
        <dsp:cNvSpPr/>
      </dsp:nvSpPr>
      <dsp:spPr>
        <a:xfrm rot="5400000">
          <a:off x="1619499" y="3540503"/>
          <a:ext cx="2008628" cy="174750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r>
            <a:rPr lang="en-GB" sz="2700" kern="1200"/>
            <a:t>Creating a story</a:t>
          </a:r>
          <a:endParaRPr lang="en-GB" sz="2700" kern="1200" dirty="0"/>
        </a:p>
      </dsp:txBody>
      <dsp:txXfrm rot="-5400000">
        <a:off x="2022380" y="3722953"/>
        <a:ext cx="1202866" cy="1382606"/>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CFD4DF-3BA4-4C5D-A979-858635BB4FAD}" type="datetimeFigureOut">
              <a:rPr lang="en-GB" smtClean="0"/>
              <a:t>07/06/2021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963062-099B-4602-B731-3DB437DACB28}" type="slidenum">
              <a:rPr lang="en-GB" smtClean="0"/>
              <a:t>‹#›</a:t>
            </a:fld>
            <a:endParaRPr lang="en-GB"/>
          </a:p>
        </p:txBody>
      </p:sp>
    </p:spTree>
    <p:extLst>
      <p:ext uri="{BB962C8B-B14F-4D97-AF65-F5344CB8AC3E}">
        <p14:creationId xmlns:p14="http://schemas.microsoft.com/office/powerpoint/2010/main" val="1184324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1C1D1E"/>
                </a:solidFill>
                <a:effectLst/>
                <a:uLnTx/>
                <a:uFillTx/>
                <a:latin typeface="Open Sans"/>
                <a:ea typeface="+mn-ea"/>
                <a:cs typeface="+mn-cs"/>
              </a:rPr>
              <a:t>“Working with young children, good teachers are keenly aware that they might have devastating effects or uplifting effects on their students. Some of these effects last, or at least are remembered, for a lifetime. This first great good of teaching—response‐ability and its positive effects—is clearly relational. Teaching is thoroughly relational, and many of its goods are relational: the feeling of safety in a thoughtful teacher's classroom, a growing intellectual enthusiasm in both teacher and student, the challenge and satisfaction shared by both in engaging new material, the awakening sense (for both) that teaching and life are never‐ending moral quests.”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1C1D1E"/>
              </a:solidFill>
              <a:effectLst/>
              <a:uLnTx/>
              <a:uFillTx/>
              <a:latin typeface="Open San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1C1D1E"/>
                </a:solidFill>
                <a:effectLst/>
                <a:uLnTx/>
                <a:uFillTx/>
                <a:latin typeface="Open Sans"/>
                <a:ea typeface="+mn-ea"/>
                <a:cs typeface="+mn-cs"/>
              </a:rPr>
              <a:t>students need and want teachers to care for them as persons and to convey this care through listening and responding to their expressions of concern (</a:t>
            </a:r>
            <a:r>
              <a:rPr kumimoji="0" lang="en-GB" sz="1200" b="0" i="0" u="none" strike="noStrike" kern="1200" cap="none" spc="0" normalizeH="0" baseline="0" noProof="0" dirty="0" err="1">
                <a:ln>
                  <a:noFill/>
                </a:ln>
                <a:solidFill>
                  <a:srgbClr val="1C1D1E"/>
                </a:solidFill>
                <a:effectLst/>
                <a:uLnTx/>
                <a:uFillTx/>
                <a:latin typeface="Open Sans"/>
                <a:ea typeface="+mn-ea"/>
                <a:cs typeface="+mn-cs"/>
              </a:rPr>
              <a:t>Noddings</a:t>
            </a:r>
            <a:r>
              <a:rPr kumimoji="0" lang="en-GB" sz="1200" b="0" i="0" u="none" strike="noStrike" kern="1200" cap="none" spc="0" normalizeH="0" baseline="0" noProof="0" dirty="0">
                <a:ln>
                  <a:noFill/>
                </a:ln>
                <a:solidFill>
                  <a:srgbClr val="1C1D1E"/>
                </a:solidFill>
                <a:effectLst/>
                <a:uLnTx/>
                <a:uFillTx/>
                <a:latin typeface="Open Sans"/>
                <a:ea typeface="+mn-ea"/>
                <a:cs typeface="+mn-cs"/>
              </a:rPr>
              <a:t>, 1992a, 1999). It matters to students whether or not they like and are liked by their teachers. The teacher as person is centrally important in teaching.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1C1D1E"/>
              </a:solidFill>
              <a:effectLst/>
              <a:uLnTx/>
              <a:uFillTx/>
              <a:latin typeface="Open San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1C1D1E"/>
              </a:solidFill>
              <a:effectLst/>
              <a:uLnTx/>
              <a:uFillTx/>
              <a:latin typeface="Open Sans"/>
              <a:ea typeface="+mn-ea"/>
              <a:cs typeface="+mn-cs"/>
            </a:endParaRPr>
          </a:p>
          <a:p>
            <a:pPr algn="l"/>
            <a:r>
              <a:rPr lang="en-GB" b="0" i="0" dirty="0">
                <a:solidFill>
                  <a:srgbClr val="000000"/>
                </a:solidFill>
                <a:effectLst/>
                <a:latin typeface="ff3"/>
              </a:rPr>
              <a:t>“Teaching is thoroughly relational, and many of its goods are relational: the feeling of safety in a thoughtful teacher’s classroom, a growing intellectual enthusiasm in both teacher and student, the challenge and satisfaction shared by both in engaging new material, the awakening sense (for both) that teaching and life are never-ending moral quests.”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553BF79-D1F7-47E6-AB91-5BC21F627EA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3196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0B512-E0CF-41F7-BEF7-554346A22D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DF096E5-47BB-4359-B294-77F5F0A05E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1044FD3-B967-4D77-B12B-0B6E3572DC97}"/>
              </a:ext>
            </a:extLst>
          </p:cNvPr>
          <p:cNvSpPr>
            <a:spLocks noGrp="1"/>
          </p:cNvSpPr>
          <p:nvPr>
            <p:ph type="dt" sz="half" idx="10"/>
          </p:nvPr>
        </p:nvSpPr>
        <p:spPr/>
        <p:txBody>
          <a:bodyPr/>
          <a:lstStyle/>
          <a:p>
            <a:fld id="{CBC1193B-0F3B-4D54-AE5D-841EF3FFC2B1}" type="datetimeFigureOut">
              <a:rPr lang="en-GB" smtClean="0"/>
              <a:t>07/06/2021</a:t>
            </a:fld>
            <a:endParaRPr lang="en-GB"/>
          </a:p>
        </p:txBody>
      </p:sp>
      <p:sp>
        <p:nvSpPr>
          <p:cNvPr id="5" name="Footer Placeholder 4">
            <a:extLst>
              <a:ext uri="{FF2B5EF4-FFF2-40B4-BE49-F238E27FC236}">
                <a16:creationId xmlns:a16="http://schemas.microsoft.com/office/drawing/2014/main" id="{57A8A88B-47F5-45D1-B776-69A40F6612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C1E764-7988-45A6-98B6-61CF816214CC}"/>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3156265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C4DA0-83BF-4CEB-974D-C44E673D26B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59BA9F8-1201-498C-8A92-454CC7A94F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B69595-68B7-411F-838C-AD03D39A2CBB}"/>
              </a:ext>
            </a:extLst>
          </p:cNvPr>
          <p:cNvSpPr>
            <a:spLocks noGrp="1"/>
          </p:cNvSpPr>
          <p:nvPr>
            <p:ph type="dt" sz="half" idx="10"/>
          </p:nvPr>
        </p:nvSpPr>
        <p:spPr/>
        <p:txBody>
          <a:bodyPr/>
          <a:lstStyle/>
          <a:p>
            <a:fld id="{CBC1193B-0F3B-4D54-AE5D-841EF3FFC2B1}" type="datetimeFigureOut">
              <a:rPr lang="en-GB" smtClean="0"/>
              <a:t>07/06/2021</a:t>
            </a:fld>
            <a:endParaRPr lang="en-GB"/>
          </a:p>
        </p:txBody>
      </p:sp>
      <p:sp>
        <p:nvSpPr>
          <p:cNvPr id="5" name="Footer Placeholder 4">
            <a:extLst>
              <a:ext uri="{FF2B5EF4-FFF2-40B4-BE49-F238E27FC236}">
                <a16:creationId xmlns:a16="http://schemas.microsoft.com/office/drawing/2014/main" id="{6FCDFB5D-EA46-435D-864C-CA9C3E0CF9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D23D5D-020A-47B1-BACA-25A4ACAD9DE9}"/>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1634449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E315D6-335D-48F2-A9D1-3BACD7AD8B9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BB95621-1EF2-429E-9D37-7D782A131A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1D24A0-E72C-442D-98C6-32B60595D8F1}"/>
              </a:ext>
            </a:extLst>
          </p:cNvPr>
          <p:cNvSpPr>
            <a:spLocks noGrp="1"/>
          </p:cNvSpPr>
          <p:nvPr>
            <p:ph type="dt" sz="half" idx="10"/>
          </p:nvPr>
        </p:nvSpPr>
        <p:spPr/>
        <p:txBody>
          <a:bodyPr/>
          <a:lstStyle/>
          <a:p>
            <a:fld id="{CBC1193B-0F3B-4D54-AE5D-841EF3FFC2B1}" type="datetimeFigureOut">
              <a:rPr lang="en-GB" smtClean="0"/>
              <a:t>07/06/2021</a:t>
            </a:fld>
            <a:endParaRPr lang="en-GB"/>
          </a:p>
        </p:txBody>
      </p:sp>
      <p:sp>
        <p:nvSpPr>
          <p:cNvPr id="5" name="Footer Placeholder 4">
            <a:extLst>
              <a:ext uri="{FF2B5EF4-FFF2-40B4-BE49-F238E27FC236}">
                <a16:creationId xmlns:a16="http://schemas.microsoft.com/office/drawing/2014/main" id="{F1D84A0C-A096-46A9-9667-74C14AB47B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E1C7BB-EEB2-414E-BC80-CEA430365DB4}"/>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187967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040C3-0B0C-4FE8-98EF-3CAED44D74E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7181045-93CD-4FB9-9416-19F9487ED7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C7EF6C-9A99-4D0C-9F3C-FD7850BEEEA7}"/>
              </a:ext>
            </a:extLst>
          </p:cNvPr>
          <p:cNvSpPr>
            <a:spLocks noGrp="1"/>
          </p:cNvSpPr>
          <p:nvPr>
            <p:ph type="dt" sz="half" idx="10"/>
          </p:nvPr>
        </p:nvSpPr>
        <p:spPr/>
        <p:txBody>
          <a:bodyPr/>
          <a:lstStyle/>
          <a:p>
            <a:fld id="{CBC1193B-0F3B-4D54-AE5D-841EF3FFC2B1}" type="datetimeFigureOut">
              <a:rPr lang="en-GB" smtClean="0"/>
              <a:t>07/06/2021</a:t>
            </a:fld>
            <a:endParaRPr lang="en-GB"/>
          </a:p>
        </p:txBody>
      </p:sp>
      <p:sp>
        <p:nvSpPr>
          <p:cNvPr id="5" name="Footer Placeholder 4">
            <a:extLst>
              <a:ext uri="{FF2B5EF4-FFF2-40B4-BE49-F238E27FC236}">
                <a16:creationId xmlns:a16="http://schemas.microsoft.com/office/drawing/2014/main" id="{B46687F7-A10F-4B94-96B3-F051D3C8B8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D5FC32-D99E-45CB-A6A7-F3F6FDE7FA29}"/>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1152625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66AAB-85EC-46F9-AA0B-6BDA2917E5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7F9F108-59E5-421B-A1CB-36FE968E5E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1E83A1-D9CF-4F4D-8BB3-247742A380E0}"/>
              </a:ext>
            </a:extLst>
          </p:cNvPr>
          <p:cNvSpPr>
            <a:spLocks noGrp="1"/>
          </p:cNvSpPr>
          <p:nvPr>
            <p:ph type="dt" sz="half" idx="10"/>
          </p:nvPr>
        </p:nvSpPr>
        <p:spPr/>
        <p:txBody>
          <a:bodyPr/>
          <a:lstStyle/>
          <a:p>
            <a:fld id="{CBC1193B-0F3B-4D54-AE5D-841EF3FFC2B1}" type="datetimeFigureOut">
              <a:rPr lang="en-GB" smtClean="0"/>
              <a:t>07/06/2021</a:t>
            </a:fld>
            <a:endParaRPr lang="en-GB"/>
          </a:p>
        </p:txBody>
      </p:sp>
      <p:sp>
        <p:nvSpPr>
          <p:cNvPr id="5" name="Footer Placeholder 4">
            <a:extLst>
              <a:ext uri="{FF2B5EF4-FFF2-40B4-BE49-F238E27FC236}">
                <a16:creationId xmlns:a16="http://schemas.microsoft.com/office/drawing/2014/main" id="{05E48653-E2D0-4D62-8B7A-C024E81FA82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60CCE9-9FE5-45B3-A5C7-8792D3ED0A77}"/>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1588266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349E1-4D3F-453E-86CD-75A1AC40192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6D21E73-D3CC-480B-94AF-4B87A417B4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75E5330-F6C0-4A95-B544-DA956E1130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202C06E-C340-4A33-9EE6-5EC8A44DA151}"/>
              </a:ext>
            </a:extLst>
          </p:cNvPr>
          <p:cNvSpPr>
            <a:spLocks noGrp="1"/>
          </p:cNvSpPr>
          <p:nvPr>
            <p:ph type="dt" sz="half" idx="10"/>
          </p:nvPr>
        </p:nvSpPr>
        <p:spPr/>
        <p:txBody>
          <a:bodyPr/>
          <a:lstStyle/>
          <a:p>
            <a:fld id="{CBC1193B-0F3B-4D54-AE5D-841EF3FFC2B1}" type="datetimeFigureOut">
              <a:rPr lang="en-GB" smtClean="0"/>
              <a:t>07/06/2021</a:t>
            </a:fld>
            <a:endParaRPr lang="en-GB"/>
          </a:p>
        </p:txBody>
      </p:sp>
      <p:sp>
        <p:nvSpPr>
          <p:cNvPr id="6" name="Footer Placeholder 5">
            <a:extLst>
              <a:ext uri="{FF2B5EF4-FFF2-40B4-BE49-F238E27FC236}">
                <a16:creationId xmlns:a16="http://schemas.microsoft.com/office/drawing/2014/main" id="{D46866F1-8D3C-4614-BE74-B0C6024744D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EBBE72-6951-47DC-B22E-00F4D35F11AA}"/>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3471930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7CCC4-A242-4FCC-B71F-EE7F6AFD5D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DC8E38A-39EB-4111-8069-F815C2A33D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09D0F4-D828-43EB-BB69-BAA49AB93B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BB04A94-A23E-40CD-B2B6-7511CC27EB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FB7F9D-817D-4262-9C0C-1E22E3F907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5389B13-F0E3-460B-AEDC-E6B8EF1A6C18}"/>
              </a:ext>
            </a:extLst>
          </p:cNvPr>
          <p:cNvSpPr>
            <a:spLocks noGrp="1"/>
          </p:cNvSpPr>
          <p:nvPr>
            <p:ph type="dt" sz="half" idx="10"/>
          </p:nvPr>
        </p:nvSpPr>
        <p:spPr/>
        <p:txBody>
          <a:bodyPr/>
          <a:lstStyle/>
          <a:p>
            <a:fld id="{CBC1193B-0F3B-4D54-AE5D-841EF3FFC2B1}" type="datetimeFigureOut">
              <a:rPr lang="en-GB" smtClean="0"/>
              <a:t>07/06/2021</a:t>
            </a:fld>
            <a:endParaRPr lang="en-GB"/>
          </a:p>
        </p:txBody>
      </p:sp>
      <p:sp>
        <p:nvSpPr>
          <p:cNvPr id="8" name="Footer Placeholder 7">
            <a:extLst>
              <a:ext uri="{FF2B5EF4-FFF2-40B4-BE49-F238E27FC236}">
                <a16:creationId xmlns:a16="http://schemas.microsoft.com/office/drawing/2014/main" id="{F19EC225-97B3-42DE-A455-9DB2B5628B4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0978A14-0D40-4046-B7EC-05366C2813A1}"/>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1395757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8C391-6B83-41BF-A7AC-FB8ADF85EF0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E41D375-6B87-4B7A-A277-4FB17A12F584}"/>
              </a:ext>
            </a:extLst>
          </p:cNvPr>
          <p:cNvSpPr>
            <a:spLocks noGrp="1"/>
          </p:cNvSpPr>
          <p:nvPr>
            <p:ph type="dt" sz="half" idx="10"/>
          </p:nvPr>
        </p:nvSpPr>
        <p:spPr/>
        <p:txBody>
          <a:bodyPr/>
          <a:lstStyle/>
          <a:p>
            <a:fld id="{CBC1193B-0F3B-4D54-AE5D-841EF3FFC2B1}" type="datetimeFigureOut">
              <a:rPr lang="en-GB" smtClean="0"/>
              <a:t>07/06/2021</a:t>
            </a:fld>
            <a:endParaRPr lang="en-GB"/>
          </a:p>
        </p:txBody>
      </p:sp>
      <p:sp>
        <p:nvSpPr>
          <p:cNvPr id="4" name="Footer Placeholder 3">
            <a:extLst>
              <a:ext uri="{FF2B5EF4-FFF2-40B4-BE49-F238E27FC236}">
                <a16:creationId xmlns:a16="http://schemas.microsoft.com/office/drawing/2014/main" id="{D4BD8F7F-582C-439F-B142-6A4795E2FD8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1CC6DC-C840-4721-A097-3E2B97247621}"/>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3708532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333983-4E4E-40A1-AF77-93FAF7F01D53}"/>
              </a:ext>
            </a:extLst>
          </p:cNvPr>
          <p:cNvSpPr>
            <a:spLocks noGrp="1"/>
          </p:cNvSpPr>
          <p:nvPr>
            <p:ph type="dt" sz="half" idx="10"/>
          </p:nvPr>
        </p:nvSpPr>
        <p:spPr/>
        <p:txBody>
          <a:bodyPr/>
          <a:lstStyle/>
          <a:p>
            <a:fld id="{CBC1193B-0F3B-4D54-AE5D-841EF3FFC2B1}" type="datetimeFigureOut">
              <a:rPr lang="en-GB" smtClean="0"/>
              <a:t>07/06/2021</a:t>
            </a:fld>
            <a:endParaRPr lang="en-GB"/>
          </a:p>
        </p:txBody>
      </p:sp>
      <p:sp>
        <p:nvSpPr>
          <p:cNvPr id="3" name="Footer Placeholder 2">
            <a:extLst>
              <a:ext uri="{FF2B5EF4-FFF2-40B4-BE49-F238E27FC236}">
                <a16:creationId xmlns:a16="http://schemas.microsoft.com/office/drawing/2014/main" id="{417C1019-69F4-4692-A55B-3CF0A619C37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E3E7568-876B-474F-B189-6624F0B06CC4}"/>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2480903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8AB47-5FE8-4B13-A448-D786B9D9B4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29AC5C3-75BE-4483-954F-7F9D848509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F8EB620-34D0-4828-9CEC-25F7656546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012870-1BC4-47A1-934E-CAA23381966D}"/>
              </a:ext>
            </a:extLst>
          </p:cNvPr>
          <p:cNvSpPr>
            <a:spLocks noGrp="1"/>
          </p:cNvSpPr>
          <p:nvPr>
            <p:ph type="dt" sz="half" idx="10"/>
          </p:nvPr>
        </p:nvSpPr>
        <p:spPr/>
        <p:txBody>
          <a:bodyPr/>
          <a:lstStyle/>
          <a:p>
            <a:fld id="{CBC1193B-0F3B-4D54-AE5D-841EF3FFC2B1}" type="datetimeFigureOut">
              <a:rPr lang="en-GB" smtClean="0"/>
              <a:t>07/06/2021</a:t>
            </a:fld>
            <a:endParaRPr lang="en-GB"/>
          </a:p>
        </p:txBody>
      </p:sp>
      <p:sp>
        <p:nvSpPr>
          <p:cNvPr id="6" name="Footer Placeholder 5">
            <a:extLst>
              <a:ext uri="{FF2B5EF4-FFF2-40B4-BE49-F238E27FC236}">
                <a16:creationId xmlns:a16="http://schemas.microsoft.com/office/drawing/2014/main" id="{5916AAB3-3EF5-4AD5-AAF4-4989CA7864E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3C5AC19-E840-45DF-9D9D-BDFFCBAF1436}"/>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4163743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E55B9-669D-43AB-9B99-ACDE88B9FD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B6F56D8-1F37-4B96-BD10-E3CEC76384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BD82451-C623-4105-9664-84F295D133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EA746A-48D4-4A49-BBD6-D53C15E47318}"/>
              </a:ext>
            </a:extLst>
          </p:cNvPr>
          <p:cNvSpPr>
            <a:spLocks noGrp="1"/>
          </p:cNvSpPr>
          <p:nvPr>
            <p:ph type="dt" sz="half" idx="10"/>
          </p:nvPr>
        </p:nvSpPr>
        <p:spPr/>
        <p:txBody>
          <a:bodyPr/>
          <a:lstStyle/>
          <a:p>
            <a:fld id="{CBC1193B-0F3B-4D54-AE5D-841EF3FFC2B1}" type="datetimeFigureOut">
              <a:rPr lang="en-GB" smtClean="0"/>
              <a:t>07/06/2021</a:t>
            </a:fld>
            <a:endParaRPr lang="en-GB"/>
          </a:p>
        </p:txBody>
      </p:sp>
      <p:sp>
        <p:nvSpPr>
          <p:cNvPr id="6" name="Footer Placeholder 5">
            <a:extLst>
              <a:ext uri="{FF2B5EF4-FFF2-40B4-BE49-F238E27FC236}">
                <a16:creationId xmlns:a16="http://schemas.microsoft.com/office/drawing/2014/main" id="{AD8D5E4F-8C1C-47F1-AF7F-3FF3A238676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1092485-B1F2-4536-B61B-2C8355C83ABE}"/>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4045812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766C85-7C5E-43CD-8787-720F76DAD5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EF8BD80-F42C-4B45-B632-0BC0BDBB45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FC4E60-2073-4C44-A056-4F6A4BF712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C1193B-0F3B-4D54-AE5D-841EF3FFC2B1}" type="datetimeFigureOut">
              <a:rPr lang="en-GB" smtClean="0"/>
              <a:t>07/06/2021</a:t>
            </a:fld>
            <a:endParaRPr lang="en-GB"/>
          </a:p>
        </p:txBody>
      </p:sp>
      <p:sp>
        <p:nvSpPr>
          <p:cNvPr id="5" name="Footer Placeholder 4">
            <a:extLst>
              <a:ext uri="{FF2B5EF4-FFF2-40B4-BE49-F238E27FC236}">
                <a16:creationId xmlns:a16="http://schemas.microsoft.com/office/drawing/2014/main" id="{399AC1C2-2D71-4C69-8AFC-B1645F7D50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E80638A-67D0-4D25-A3D8-CB22FEB710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F5F4DD-D458-4423-B0AF-E76ED4CAFCEC}" type="slidenum">
              <a:rPr lang="en-GB" smtClean="0"/>
              <a:t>‹#›</a:t>
            </a:fld>
            <a:endParaRPr lang="en-GB"/>
          </a:p>
        </p:txBody>
      </p:sp>
    </p:spTree>
    <p:extLst>
      <p:ext uri="{BB962C8B-B14F-4D97-AF65-F5344CB8AC3E}">
        <p14:creationId xmlns:p14="http://schemas.microsoft.com/office/powerpoint/2010/main" val="3577698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907BA-D9A7-4FE0-95C3-0618CBABEAEF}"/>
              </a:ext>
            </a:extLst>
          </p:cNvPr>
          <p:cNvSpPr>
            <a:spLocks noGrp="1"/>
          </p:cNvSpPr>
          <p:nvPr>
            <p:ph type="ctrTitle"/>
          </p:nvPr>
        </p:nvSpPr>
        <p:spPr>
          <a:xfrm>
            <a:off x="283464" y="3320859"/>
            <a:ext cx="5573847" cy="2076333"/>
          </a:xfrm>
        </p:spPr>
        <p:txBody>
          <a:bodyPr anchor="t">
            <a:normAutofit/>
          </a:bodyPr>
          <a:lstStyle/>
          <a:p>
            <a:pPr algn="l"/>
            <a:r>
              <a:rPr kumimoji="0" lang="en-GB" sz="4000" b="0" i="0" u="none" strike="noStrike" kern="1200" cap="none" spc="0" normalizeH="0" baseline="0" noProof="0" dirty="0">
                <a:ln>
                  <a:noFill/>
                </a:ln>
                <a:solidFill>
                  <a:prstClr val="white"/>
                </a:solidFill>
                <a:effectLst/>
                <a:uLnTx/>
                <a:uFillTx/>
                <a:latin typeface="Calibri" panose="020F0502020204030204"/>
                <a:ea typeface="+mn-ea"/>
                <a:cs typeface="+mn-cs"/>
              </a:rPr>
              <a:t>Early Childhood in Society </a:t>
            </a:r>
            <a:br>
              <a:rPr kumimoji="0" lang="en-GB" sz="4000" b="0" i="0" u="none" strike="noStrike" kern="1200" cap="none" spc="0" normalizeH="0" baseline="0" noProof="0" dirty="0">
                <a:ln>
                  <a:noFill/>
                </a:ln>
                <a:solidFill>
                  <a:prstClr val="white"/>
                </a:solidFill>
                <a:effectLst/>
                <a:uLnTx/>
                <a:uFillTx/>
                <a:latin typeface="Calibri" panose="020F0502020204030204"/>
                <a:ea typeface="+mn-ea"/>
                <a:cs typeface="+mn-cs"/>
              </a:rPr>
            </a:br>
            <a:r>
              <a:rPr kumimoji="0" lang="en-GB" sz="4000" b="0" i="0" u="none" strike="noStrike" kern="1200" cap="none" spc="0" normalizeH="0" baseline="0" noProof="0" dirty="0">
                <a:ln>
                  <a:noFill/>
                </a:ln>
                <a:solidFill>
                  <a:prstClr val="white"/>
                </a:solidFill>
                <a:effectLst/>
                <a:uLnTx/>
                <a:uFillTx/>
                <a:latin typeface="Calibri" panose="020F0502020204030204"/>
                <a:ea typeface="+mn-ea"/>
                <a:cs typeface="+mn-cs"/>
              </a:rPr>
              <a:t>(Graduate Practitioner)</a:t>
            </a:r>
            <a:endParaRPr lang="en-GB" sz="4000" dirty="0"/>
          </a:p>
        </p:txBody>
      </p:sp>
      <p:sp>
        <p:nvSpPr>
          <p:cNvPr id="3" name="Subtitle 2">
            <a:extLst>
              <a:ext uri="{FF2B5EF4-FFF2-40B4-BE49-F238E27FC236}">
                <a16:creationId xmlns:a16="http://schemas.microsoft.com/office/drawing/2014/main" id="{D295AB56-188D-4BFC-A40F-ABF88580A708}"/>
              </a:ext>
            </a:extLst>
          </p:cNvPr>
          <p:cNvSpPr>
            <a:spLocks noGrp="1"/>
          </p:cNvSpPr>
          <p:nvPr>
            <p:ph type="subTitle" idx="1"/>
          </p:nvPr>
        </p:nvSpPr>
        <p:spPr>
          <a:xfrm>
            <a:off x="804673" y="2348680"/>
            <a:ext cx="4524973" cy="972180"/>
          </a:xfrm>
        </p:spPr>
        <p:txBody>
          <a:bodyPr anchor="b">
            <a:normAutofit fontScale="77500" lnSpcReduction="20000"/>
          </a:bodyPr>
          <a:lstStyle/>
          <a:p>
            <a:pPr algn="l"/>
            <a:r>
              <a:rPr kumimoji="0" lang="en-GB" sz="3700" b="0" i="0" u="none" strike="noStrike" kern="1200" cap="none" spc="0" normalizeH="0" baseline="0" noProof="0" dirty="0">
                <a:ln>
                  <a:noFill/>
                </a:ln>
                <a:solidFill>
                  <a:prstClr val="white"/>
                </a:solidFill>
                <a:effectLst/>
                <a:uLnTx/>
                <a:uFillTx/>
                <a:latin typeface="Calibri Light" panose="020F0302020204030204"/>
                <a:ea typeface="+mj-ea"/>
                <a:cs typeface="+mj-cs"/>
              </a:rPr>
              <a:t>Welcome to the Department for Children and Families</a:t>
            </a:r>
            <a:endParaRPr lang="en-GB" sz="2000" dirty="0"/>
          </a:p>
        </p:txBody>
      </p:sp>
      <p:sp>
        <p:nvSpPr>
          <p:cNvPr id="20" name="Freeform: Shape 13">
            <a:extLst>
              <a:ext uri="{FF2B5EF4-FFF2-40B4-BE49-F238E27FC236}">
                <a16:creationId xmlns:a16="http://schemas.microsoft.com/office/drawing/2014/main" id="{BCC55ACC-A2F6-403C-A3A4-D59B3734D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405B1DD-ED3C-4FFF-A641-C44FFF980F30}"/>
              </a:ext>
            </a:extLst>
          </p:cNvPr>
          <p:cNvPicPr>
            <a:picLocks noChangeAspect="1"/>
          </p:cNvPicPr>
          <p:nvPr/>
        </p:nvPicPr>
        <p:blipFill rotWithShape="1">
          <a:blip r:embed="rId2"/>
          <a:srcRect l="2699" r="16571" b="-1"/>
          <a:stretch/>
        </p:blipFill>
        <p:spPr>
          <a:xfrm>
            <a:off x="6021086" y="544777"/>
            <a:ext cx="6170914" cy="6313225"/>
          </a:xfrm>
          <a:custGeom>
            <a:avLst/>
            <a:gdLst/>
            <a:ahLst/>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p:spPr>
      </p:pic>
    </p:spTree>
    <p:extLst>
      <p:ext uri="{BB962C8B-B14F-4D97-AF65-F5344CB8AC3E}">
        <p14:creationId xmlns:p14="http://schemas.microsoft.com/office/powerpoint/2010/main" val="145434580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24">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26">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28">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30">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32">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32C6F8C-6B3E-47AA-8533-04C8348C0FCC}"/>
              </a:ext>
            </a:extLst>
          </p:cNvPr>
          <p:cNvSpPr>
            <a:spLocks noGrp="1"/>
          </p:cNvSpPr>
          <p:nvPr>
            <p:ph type="ctrTitle"/>
          </p:nvPr>
        </p:nvSpPr>
        <p:spPr>
          <a:xfrm>
            <a:off x="1386865" y="818984"/>
            <a:ext cx="6596245" cy="3268520"/>
          </a:xfrm>
        </p:spPr>
        <p:txBody>
          <a:bodyPr>
            <a:normAutofit/>
          </a:bodyPr>
          <a:lstStyle/>
          <a:p>
            <a:pPr algn="r"/>
            <a:r>
              <a:rPr lang="en-GB" sz="4800">
                <a:solidFill>
                  <a:srgbClr val="FFFFFF"/>
                </a:solidFill>
              </a:rPr>
              <a:t>Practice Based Learning</a:t>
            </a:r>
          </a:p>
        </p:txBody>
      </p:sp>
      <p:sp>
        <p:nvSpPr>
          <p:cNvPr id="45" name="Rectangle 34">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8BE38BB-DD25-4FC5-8523-59134518B12D}"/>
              </a:ext>
            </a:extLst>
          </p:cNvPr>
          <p:cNvSpPr>
            <a:spLocks noGrp="1"/>
          </p:cNvSpPr>
          <p:nvPr>
            <p:ph type="subTitle" idx="1"/>
          </p:nvPr>
        </p:nvSpPr>
        <p:spPr>
          <a:xfrm>
            <a:off x="1931874" y="4797188"/>
            <a:ext cx="6051236" cy="1241828"/>
          </a:xfrm>
        </p:spPr>
        <p:txBody>
          <a:bodyPr>
            <a:normAutofit/>
          </a:bodyPr>
          <a:lstStyle/>
          <a:p>
            <a:pPr algn="r"/>
            <a:r>
              <a:rPr lang="en-GB">
                <a:solidFill>
                  <a:srgbClr val="FFFFFF"/>
                </a:solidFill>
              </a:rPr>
              <a:t>Overseas Opportunities</a:t>
            </a:r>
          </a:p>
        </p:txBody>
      </p:sp>
      <p:sp>
        <p:nvSpPr>
          <p:cNvPr id="46" name="Rectangle 36">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3851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B3AFD-F395-4662-B73F-C1E9E152C5C8}"/>
              </a:ext>
            </a:extLst>
          </p:cNvPr>
          <p:cNvSpPr>
            <a:spLocks noGrp="1"/>
          </p:cNvSpPr>
          <p:nvPr>
            <p:ph type="ctrTitle"/>
          </p:nvPr>
        </p:nvSpPr>
        <p:spPr>
          <a:xfrm>
            <a:off x="1524000" y="205209"/>
            <a:ext cx="9144000" cy="1094781"/>
          </a:xfrm>
        </p:spPr>
        <p:txBody>
          <a:bodyPr/>
          <a:lstStyle/>
          <a:p>
            <a:r>
              <a:rPr lang="en-GB" dirty="0"/>
              <a:t>Where might this take you?</a:t>
            </a:r>
          </a:p>
        </p:txBody>
      </p:sp>
      <p:sp>
        <p:nvSpPr>
          <p:cNvPr id="4" name="Thought Bubble: Cloud 3">
            <a:extLst>
              <a:ext uri="{FF2B5EF4-FFF2-40B4-BE49-F238E27FC236}">
                <a16:creationId xmlns:a16="http://schemas.microsoft.com/office/drawing/2014/main" id="{1E78EF2E-926A-47FE-A884-D7C79798A387}"/>
              </a:ext>
            </a:extLst>
          </p:cNvPr>
          <p:cNvSpPr/>
          <p:nvPr/>
        </p:nvSpPr>
        <p:spPr>
          <a:xfrm>
            <a:off x="7651212" y="1299990"/>
            <a:ext cx="1696598" cy="128897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Teacher</a:t>
            </a:r>
          </a:p>
        </p:txBody>
      </p:sp>
      <p:sp>
        <p:nvSpPr>
          <p:cNvPr id="5" name="Thought Bubble: Cloud 4">
            <a:extLst>
              <a:ext uri="{FF2B5EF4-FFF2-40B4-BE49-F238E27FC236}">
                <a16:creationId xmlns:a16="http://schemas.microsoft.com/office/drawing/2014/main" id="{615D9D03-DC08-4B0C-B5D6-2E1C7F0BA026}"/>
              </a:ext>
            </a:extLst>
          </p:cNvPr>
          <p:cNvSpPr/>
          <p:nvPr/>
        </p:nvSpPr>
        <p:spPr>
          <a:xfrm>
            <a:off x="266240" y="2254446"/>
            <a:ext cx="2043629" cy="142644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Therapeutic Play Facilitator</a:t>
            </a:r>
          </a:p>
        </p:txBody>
      </p:sp>
      <p:sp>
        <p:nvSpPr>
          <p:cNvPr id="6" name="Thought Bubble: Cloud 5">
            <a:extLst>
              <a:ext uri="{FF2B5EF4-FFF2-40B4-BE49-F238E27FC236}">
                <a16:creationId xmlns:a16="http://schemas.microsoft.com/office/drawing/2014/main" id="{00C78668-BCBA-4E49-8058-F166D34E9B62}"/>
              </a:ext>
            </a:extLst>
          </p:cNvPr>
          <p:cNvSpPr/>
          <p:nvPr/>
        </p:nvSpPr>
        <p:spPr>
          <a:xfrm>
            <a:off x="9048058" y="2520467"/>
            <a:ext cx="1696598" cy="128897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Social Worker</a:t>
            </a:r>
          </a:p>
        </p:txBody>
      </p:sp>
      <p:sp>
        <p:nvSpPr>
          <p:cNvPr id="8" name="Thought Bubble: Cloud 7">
            <a:extLst>
              <a:ext uri="{FF2B5EF4-FFF2-40B4-BE49-F238E27FC236}">
                <a16:creationId xmlns:a16="http://schemas.microsoft.com/office/drawing/2014/main" id="{DDB87F88-9FE1-44BB-AD14-5C2F099C320A}"/>
              </a:ext>
            </a:extLst>
          </p:cNvPr>
          <p:cNvSpPr/>
          <p:nvPr/>
        </p:nvSpPr>
        <p:spPr>
          <a:xfrm>
            <a:off x="5364524" y="1749167"/>
            <a:ext cx="2043629" cy="142644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Adoption and Fostering Agencies</a:t>
            </a:r>
          </a:p>
        </p:txBody>
      </p:sp>
      <p:sp>
        <p:nvSpPr>
          <p:cNvPr id="9" name="Thought Bubble: Cloud 8">
            <a:extLst>
              <a:ext uri="{FF2B5EF4-FFF2-40B4-BE49-F238E27FC236}">
                <a16:creationId xmlns:a16="http://schemas.microsoft.com/office/drawing/2014/main" id="{2C5B6E11-FC2A-4939-A260-10A0ED54A8C8}"/>
              </a:ext>
            </a:extLst>
          </p:cNvPr>
          <p:cNvSpPr/>
          <p:nvPr/>
        </p:nvSpPr>
        <p:spPr>
          <a:xfrm>
            <a:off x="6865344" y="3319071"/>
            <a:ext cx="1902246" cy="128897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Residential Care Staff</a:t>
            </a:r>
          </a:p>
        </p:txBody>
      </p:sp>
      <p:sp>
        <p:nvSpPr>
          <p:cNvPr id="11" name="Thought Bubble: Cloud 10">
            <a:extLst>
              <a:ext uri="{FF2B5EF4-FFF2-40B4-BE49-F238E27FC236}">
                <a16:creationId xmlns:a16="http://schemas.microsoft.com/office/drawing/2014/main" id="{C740DE66-438B-4811-9009-F869D2F0F6CC}"/>
              </a:ext>
            </a:extLst>
          </p:cNvPr>
          <p:cNvSpPr/>
          <p:nvPr/>
        </p:nvSpPr>
        <p:spPr>
          <a:xfrm>
            <a:off x="4175390" y="3632813"/>
            <a:ext cx="2218063" cy="1925197"/>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Work with Refugee families/ children</a:t>
            </a:r>
          </a:p>
        </p:txBody>
      </p:sp>
      <p:sp>
        <p:nvSpPr>
          <p:cNvPr id="12" name="Thought Bubble: Cloud 11">
            <a:extLst>
              <a:ext uri="{FF2B5EF4-FFF2-40B4-BE49-F238E27FC236}">
                <a16:creationId xmlns:a16="http://schemas.microsoft.com/office/drawing/2014/main" id="{5F9F0B38-C81A-4CFC-9BC5-B381A317A7C8}"/>
              </a:ext>
            </a:extLst>
          </p:cNvPr>
          <p:cNvSpPr/>
          <p:nvPr/>
        </p:nvSpPr>
        <p:spPr>
          <a:xfrm>
            <a:off x="2650014" y="1299990"/>
            <a:ext cx="2346593" cy="1875622"/>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Work within Charitable Organisations</a:t>
            </a:r>
          </a:p>
        </p:txBody>
      </p:sp>
      <p:pic>
        <p:nvPicPr>
          <p:cNvPr id="1026" name="Picture 2" descr="Stickman Thinking by PixelSquid360 on Envato Elements">
            <a:extLst>
              <a:ext uri="{FF2B5EF4-FFF2-40B4-BE49-F238E27FC236}">
                <a16:creationId xmlns:a16="http://schemas.microsoft.com/office/drawing/2014/main" id="{AE4BC18F-D8F3-4B22-87B5-213D1B0834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 y="470144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10" name="Thought Bubble: Cloud 9">
            <a:extLst>
              <a:ext uri="{FF2B5EF4-FFF2-40B4-BE49-F238E27FC236}">
                <a16:creationId xmlns:a16="http://schemas.microsoft.com/office/drawing/2014/main" id="{A1F9834D-44E3-4949-80B5-2460D0F9E6C7}"/>
              </a:ext>
            </a:extLst>
          </p:cNvPr>
          <p:cNvSpPr/>
          <p:nvPr/>
        </p:nvSpPr>
        <p:spPr>
          <a:xfrm>
            <a:off x="10159846" y="1020557"/>
            <a:ext cx="1696598" cy="128897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Family Support Work</a:t>
            </a:r>
          </a:p>
        </p:txBody>
      </p:sp>
      <p:sp>
        <p:nvSpPr>
          <p:cNvPr id="7" name="Subtitle 6">
            <a:extLst>
              <a:ext uri="{FF2B5EF4-FFF2-40B4-BE49-F238E27FC236}">
                <a16:creationId xmlns:a16="http://schemas.microsoft.com/office/drawing/2014/main" id="{F06F47AC-43E0-46CA-9833-C6F2655A19C1}"/>
              </a:ext>
            </a:extLst>
          </p:cNvPr>
          <p:cNvSpPr>
            <a:spLocks noGrp="1"/>
          </p:cNvSpPr>
          <p:nvPr>
            <p:ph type="subTitle" idx="1"/>
          </p:nvPr>
        </p:nvSpPr>
        <p:spPr>
          <a:xfrm>
            <a:off x="1270616" y="3467559"/>
            <a:ext cx="2269475" cy="171084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r>
              <a:rPr lang="en-GB" dirty="0"/>
              <a:t>Nursery Worker/ Owner/ Manager</a:t>
            </a:r>
          </a:p>
        </p:txBody>
      </p:sp>
    </p:spTree>
    <p:extLst>
      <p:ext uri="{BB962C8B-B14F-4D97-AF65-F5344CB8AC3E}">
        <p14:creationId xmlns:p14="http://schemas.microsoft.com/office/powerpoint/2010/main" val="2207073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group of multi coloured wooden stick figures">
            <a:extLst>
              <a:ext uri="{FF2B5EF4-FFF2-40B4-BE49-F238E27FC236}">
                <a16:creationId xmlns:a16="http://schemas.microsoft.com/office/drawing/2014/main" id="{637BA07F-644F-4E8B-883E-79CBA9E75A4B}"/>
              </a:ext>
            </a:extLst>
          </p:cNvPr>
          <p:cNvPicPr>
            <a:picLocks noChangeAspect="1"/>
          </p:cNvPicPr>
          <p:nvPr/>
        </p:nvPicPr>
        <p:blipFill rotWithShape="1">
          <a:blip r:embed="rId2"/>
          <a:srcRect t="577" r="23405" b="2198"/>
          <a:stretch/>
        </p:blipFill>
        <p:spPr>
          <a:xfrm>
            <a:off x="6355442" y="10"/>
            <a:ext cx="5836558" cy="5130404"/>
          </a:xfrm>
          <a:custGeom>
            <a:avLst/>
            <a:gdLst/>
            <a:ahLst/>
            <a:cxnLst/>
            <a:rect l="l" t="t" r="r" b="b"/>
            <a:pathLst>
              <a:path w="5836558" h="5130414">
                <a:moveTo>
                  <a:pt x="2376055" y="0"/>
                </a:moveTo>
                <a:lnTo>
                  <a:pt x="5836558" y="0"/>
                </a:lnTo>
                <a:lnTo>
                  <a:pt x="5836558" y="5130414"/>
                </a:lnTo>
                <a:lnTo>
                  <a:pt x="0" y="5130414"/>
                </a:lnTo>
                <a:close/>
              </a:path>
            </a:pathLst>
          </a:custGeom>
        </p:spPr>
      </p:pic>
      <p:sp>
        <p:nvSpPr>
          <p:cNvPr id="2" name="Title 1">
            <a:extLst>
              <a:ext uri="{FF2B5EF4-FFF2-40B4-BE49-F238E27FC236}">
                <a16:creationId xmlns:a16="http://schemas.microsoft.com/office/drawing/2014/main" id="{A455FE3B-FE42-4D92-B217-29829AA2222E}"/>
              </a:ext>
            </a:extLst>
          </p:cNvPr>
          <p:cNvSpPr>
            <a:spLocks noGrp="1"/>
          </p:cNvSpPr>
          <p:nvPr>
            <p:ph type="ctrTitle"/>
          </p:nvPr>
        </p:nvSpPr>
        <p:spPr>
          <a:xfrm>
            <a:off x="841248" y="797442"/>
            <a:ext cx="6270964" cy="2390459"/>
          </a:xfrm>
        </p:spPr>
        <p:txBody>
          <a:bodyPr>
            <a:normAutofit/>
          </a:bodyPr>
          <a:lstStyle/>
          <a:p>
            <a:pPr algn="l"/>
            <a:r>
              <a:rPr lang="en-GB" sz="5400" dirty="0"/>
              <a:t>Introductions</a:t>
            </a:r>
          </a:p>
        </p:txBody>
      </p:sp>
      <p:sp>
        <p:nvSpPr>
          <p:cNvPr id="9" name="Freeform: Shape 8">
            <a:extLst>
              <a:ext uri="{FF2B5EF4-FFF2-40B4-BE49-F238E27FC236}">
                <a16:creationId xmlns:a16="http://schemas.microsoft.com/office/drawing/2014/main" id="{5EB73228-F09B-409F-9EC1-7E853C4F5B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1840" y="5292509"/>
            <a:ext cx="6610160" cy="1565491"/>
          </a:xfrm>
          <a:custGeom>
            <a:avLst/>
            <a:gdLst>
              <a:gd name="connsiteX0" fmla="*/ 1186806 w 6610160"/>
              <a:gd name="connsiteY0" fmla="*/ 0 h 1565491"/>
              <a:gd name="connsiteX1" fmla="*/ 1692132 w 6610160"/>
              <a:gd name="connsiteY1" fmla="*/ 0 h 1565491"/>
              <a:gd name="connsiteX2" fmla="*/ 6104834 w 6610160"/>
              <a:gd name="connsiteY2" fmla="*/ 0 h 1565491"/>
              <a:gd name="connsiteX3" fmla="*/ 6610160 w 6610160"/>
              <a:gd name="connsiteY3" fmla="*/ 0 h 1565491"/>
              <a:gd name="connsiteX4" fmla="*/ 6610160 w 6610160"/>
              <a:gd name="connsiteY4" fmla="*/ 1565491 h 1565491"/>
              <a:gd name="connsiteX5" fmla="*/ 0 w 6610160"/>
              <a:gd name="connsiteY5" fmla="*/ 1565491 h 1565491"/>
              <a:gd name="connsiteX6" fmla="*/ 724290 w 6610160"/>
              <a:gd name="connsiteY6" fmla="*/ 1591 h 1565491"/>
              <a:gd name="connsiteX7" fmla="*/ 1186070 w 6610160"/>
              <a:gd name="connsiteY7" fmla="*/ 1591 h 1565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610160" h="1565491">
                <a:moveTo>
                  <a:pt x="1186806" y="0"/>
                </a:moveTo>
                <a:lnTo>
                  <a:pt x="1692132" y="0"/>
                </a:lnTo>
                <a:lnTo>
                  <a:pt x="6104834" y="0"/>
                </a:lnTo>
                <a:lnTo>
                  <a:pt x="6610160" y="0"/>
                </a:lnTo>
                <a:lnTo>
                  <a:pt x="6610160" y="1565491"/>
                </a:lnTo>
                <a:lnTo>
                  <a:pt x="0" y="1565491"/>
                </a:lnTo>
                <a:lnTo>
                  <a:pt x="724290" y="1591"/>
                </a:lnTo>
                <a:lnTo>
                  <a:pt x="1186070" y="1591"/>
                </a:lnTo>
                <a:close/>
              </a:path>
            </a:pathLst>
          </a:cu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3150A4AE-7BE7-480D-BD8C-3951E64799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92510"/>
            <a:ext cx="6144370" cy="1565491"/>
          </a:xfrm>
          <a:custGeom>
            <a:avLst/>
            <a:gdLst>
              <a:gd name="connsiteX0" fmla="*/ 0 w 6144370"/>
              <a:gd name="connsiteY0" fmla="*/ 0 h 1565491"/>
              <a:gd name="connsiteX1" fmla="*/ 6144370 w 6144370"/>
              <a:gd name="connsiteY1" fmla="*/ 0 h 1565491"/>
              <a:gd name="connsiteX2" fmla="*/ 5419344 w 6144370"/>
              <a:gd name="connsiteY2" fmla="*/ 1565491 h 1565491"/>
              <a:gd name="connsiteX3" fmla="*/ 0 w 6144370"/>
              <a:gd name="connsiteY3" fmla="*/ 1565491 h 1565491"/>
            </a:gdLst>
            <a:ahLst/>
            <a:cxnLst>
              <a:cxn ang="0">
                <a:pos x="connsiteX0" y="connsiteY0"/>
              </a:cxn>
              <a:cxn ang="0">
                <a:pos x="connsiteX1" y="connsiteY1"/>
              </a:cxn>
              <a:cxn ang="0">
                <a:pos x="connsiteX2" y="connsiteY2"/>
              </a:cxn>
              <a:cxn ang="0">
                <a:pos x="connsiteX3" y="connsiteY3"/>
              </a:cxn>
            </a:cxnLst>
            <a:rect l="l" t="t" r="r" b="b"/>
            <a:pathLst>
              <a:path w="6144370" h="1565491">
                <a:moveTo>
                  <a:pt x="0" y="0"/>
                </a:moveTo>
                <a:lnTo>
                  <a:pt x="6144370" y="0"/>
                </a:lnTo>
                <a:lnTo>
                  <a:pt x="5419344" y="1565491"/>
                </a:lnTo>
                <a:lnTo>
                  <a:pt x="0" y="1565491"/>
                </a:lnTo>
                <a:close/>
              </a:path>
            </a:pathLst>
          </a:custGeom>
          <a:solidFill>
            <a:srgbClr val="B4B4B4">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204993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FE23A-BDD3-451C-B1E4-85CF654C2DC8}"/>
              </a:ext>
            </a:extLst>
          </p:cNvPr>
          <p:cNvSpPr>
            <a:spLocks noGrp="1"/>
          </p:cNvSpPr>
          <p:nvPr>
            <p:ph type="ctrTitle"/>
          </p:nvPr>
        </p:nvSpPr>
        <p:spPr>
          <a:xfrm>
            <a:off x="7464614" y="1783959"/>
            <a:ext cx="4087306" cy="2889114"/>
          </a:xfrm>
        </p:spPr>
        <p:txBody>
          <a:bodyPr anchor="b">
            <a:normAutofit/>
          </a:bodyPr>
          <a:lstStyle/>
          <a:p>
            <a:pPr algn="l"/>
            <a:r>
              <a:rPr lang="en-GB" sz="5400" dirty="0"/>
              <a:t>Teaching approaches/ delivery</a:t>
            </a:r>
          </a:p>
        </p:txBody>
      </p:sp>
      <p:sp>
        <p:nvSpPr>
          <p:cNvPr id="3" name="Subtitle 2">
            <a:extLst>
              <a:ext uri="{FF2B5EF4-FFF2-40B4-BE49-F238E27FC236}">
                <a16:creationId xmlns:a16="http://schemas.microsoft.com/office/drawing/2014/main" id="{5A5ED5FB-B5A5-42B5-93CF-2655C420C629}"/>
              </a:ext>
            </a:extLst>
          </p:cNvPr>
          <p:cNvSpPr>
            <a:spLocks noGrp="1"/>
          </p:cNvSpPr>
          <p:nvPr>
            <p:ph type="subTitle" idx="1"/>
          </p:nvPr>
        </p:nvSpPr>
        <p:spPr>
          <a:xfrm>
            <a:off x="7464612" y="4750893"/>
            <a:ext cx="4087305" cy="1147863"/>
          </a:xfrm>
        </p:spPr>
        <p:txBody>
          <a:bodyPr anchor="t">
            <a:normAutofit/>
          </a:bodyPr>
          <a:lstStyle/>
          <a:p>
            <a:pPr algn="l"/>
            <a:endParaRPr lang="en-GB" sz="2000"/>
          </a:p>
        </p:txBody>
      </p:sp>
      <p:sp>
        <p:nvSpPr>
          <p:cNvPr id="9" name="Freeform: Shape 8">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White paper ships being led by a yellow ship">
            <a:extLst>
              <a:ext uri="{FF2B5EF4-FFF2-40B4-BE49-F238E27FC236}">
                <a16:creationId xmlns:a16="http://schemas.microsoft.com/office/drawing/2014/main" id="{787F5A3E-3744-49F7-84D9-11D2A405A9AC}"/>
              </a:ext>
            </a:extLst>
          </p:cNvPr>
          <p:cNvPicPr>
            <a:picLocks noChangeAspect="1"/>
          </p:cNvPicPr>
          <p:nvPr/>
        </p:nvPicPr>
        <p:blipFill rotWithShape="1">
          <a:blip r:embed="rId2"/>
          <a:srcRect l="29576" r="2014" b="-1"/>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1599265432"/>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36A76EC-E4F2-49A6-BCC6-AD53A03FC07E}"/>
              </a:ext>
            </a:extLst>
          </p:cNvPr>
          <p:cNvSpPr>
            <a:spLocks noGrp="1"/>
          </p:cNvSpPr>
          <p:nvPr>
            <p:ph type="title"/>
          </p:nvPr>
        </p:nvSpPr>
        <p:spPr>
          <a:xfrm>
            <a:off x="466722" y="586855"/>
            <a:ext cx="3201366" cy="3387497"/>
          </a:xfrm>
        </p:spPr>
        <p:txBody>
          <a:bodyPr anchor="b">
            <a:normAutofit/>
          </a:bodyPr>
          <a:lstStyle/>
          <a:p>
            <a:pPr algn="r"/>
            <a:r>
              <a:rPr lang="en-GB" sz="4000" dirty="0">
                <a:solidFill>
                  <a:srgbClr val="FFFFFF"/>
                </a:solidFill>
              </a:rPr>
              <a:t>Discussion</a:t>
            </a:r>
          </a:p>
        </p:txBody>
      </p:sp>
      <p:sp>
        <p:nvSpPr>
          <p:cNvPr id="3" name="Content Placeholder 2">
            <a:extLst>
              <a:ext uri="{FF2B5EF4-FFF2-40B4-BE49-F238E27FC236}">
                <a16:creationId xmlns:a16="http://schemas.microsoft.com/office/drawing/2014/main" id="{CC58104F-37B2-4903-BD1F-23D6FD04A971}"/>
              </a:ext>
            </a:extLst>
          </p:cNvPr>
          <p:cNvSpPr>
            <a:spLocks noGrp="1"/>
          </p:cNvSpPr>
          <p:nvPr>
            <p:ph idx="1"/>
          </p:nvPr>
        </p:nvSpPr>
        <p:spPr>
          <a:xfrm>
            <a:off x="4810259" y="649480"/>
            <a:ext cx="6555347" cy="5546047"/>
          </a:xfrm>
        </p:spPr>
        <p:txBody>
          <a:bodyPr anchor="ctr">
            <a:normAutofit/>
          </a:bodyPr>
          <a:lstStyle/>
          <a:p>
            <a:r>
              <a:rPr lang="en-GB" sz="2000"/>
              <a:t>Do you think children learn better when they think the teacher likes them?</a:t>
            </a:r>
          </a:p>
          <a:p>
            <a:r>
              <a:rPr lang="en-GB" sz="2000"/>
              <a:t>Do you agree that “good teachers are keenly aware that they might have devastating effects or uplifting effects on their students. Some of these effects last, or at least are remembered, for a lifetime.”? (Noddings 2003, p. 249) (2</a:t>
            </a:r>
            <a:r>
              <a:rPr lang="en-GB" sz="2000" baseline="30000"/>
              <a:t>nd</a:t>
            </a:r>
            <a:r>
              <a:rPr lang="en-GB" sz="2000"/>
              <a:t> ref)</a:t>
            </a:r>
          </a:p>
          <a:p>
            <a:r>
              <a:rPr lang="en-GB" sz="2000"/>
              <a:t>Good teaching is therefore relational?</a:t>
            </a:r>
          </a:p>
          <a:p>
            <a:endParaRPr lang="en-GB" sz="2000"/>
          </a:p>
        </p:txBody>
      </p:sp>
    </p:spTree>
    <p:extLst>
      <p:ext uri="{BB962C8B-B14F-4D97-AF65-F5344CB8AC3E}">
        <p14:creationId xmlns:p14="http://schemas.microsoft.com/office/powerpoint/2010/main" val="428773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F2557-0979-4D4D-A3BD-DA021AD56CEA}"/>
              </a:ext>
            </a:extLst>
          </p:cNvPr>
          <p:cNvSpPr>
            <a:spLocks noGrp="1"/>
          </p:cNvSpPr>
          <p:nvPr>
            <p:ph type="ctrTitle"/>
          </p:nvPr>
        </p:nvSpPr>
        <p:spPr>
          <a:xfrm>
            <a:off x="5744307" y="658056"/>
            <a:ext cx="6335151" cy="1884288"/>
          </a:xfrm>
        </p:spPr>
        <p:txBody>
          <a:bodyPr/>
          <a:lstStyle/>
          <a:p>
            <a:r>
              <a:rPr lang="en-GB"/>
              <a:t>How would the session progress?</a:t>
            </a:r>
            <a:endParaRPr lang="en-GB" dirty="0"/>
          </a:p>
        </p:txBody>
      </p:sp>
      <p:graphicFrame>
        <p:nvGraphicFramePr>
          <p:cNvPr id="4" name="Diagram 3">
            <a:extLst>
              <a:ext uri="{FF2B5EF4-FFF2-40B4-BE49-F238E27FC236}">
                <a16:creationId xmlns:a16="http://schemas.microsoft.com/office/drawing/2014/main" id="{DAA9267C-BB1A-4657-9202-A2BB7BFEAABF}"/>
              </a:ext>
            </a:extLst>
          </p:cNvPr>
          <p:cNvGraphicFramePr/>
          <p:nvPr>
            <p:extLst>
              <p:ext uri="{D42A27DB-BD31-4B8C-83A1-F6EECF244321}">
                <p14:modId xmlns:p14="http://schemas.microsoft.com/office/powerpoint/2010/main" val="2337394458"/>
              </p:ext>
            </p:extLst>
          </p:nvPr>
        </p:nvGraphicFramePr>
        <p:xfrm>
          <a:off x="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8809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B270761-CC40-4F3F-A916-7E3BC3989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820855C-9FA4-417A-BE67-63C022F81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7E6A49B-1B06-403E-8CC5-ACB38A6BD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28EAD5-EFD4-416A-9BE4-974F0A72CB5A}"/>
              </a:ext>
            </a:extLst>
          </p:cNvPr>
          <p:cNvSpPr>
            <a:spLocks noGrp="1"/>
          </p:cNvSpPr>
          <p:nvPr>
            <p:ph type="ctrTitle"/>
          </p:nvPr>
        </p:nvSpPr>
        <p:spPr>
          <a:xfrm>
            <a:off x="1366160" y="1660121"/>
            <a:ext cx="9623404" cy="3305493"/>
          </a:xfrm>
        </p:spPr>
        <p:txBody>
          <a:bodyPr>
            <a:normAutofit/>
          </a:bodyPr>
          <a:lstStyle/>
          <a:p>
            <a:pPr algn="l"/>
            <a:r>
              <a:rPr lang="en-GB" sz="8800"/>
              <a:t>Course Modules</a:t>
            </a:r>
          </a:p>
        </p:txBody>
      </p:sp>
      <p:sp>
        <p:nvSpPr>
          <p:cNvPr id="3" name="Subtitle 2">
            <a:extLst>
              <a:ext uri="{FF2B5EF4-FFF2-40B4-BE49-F238E27FC236}">
                <a16:creationId xmlns:a16="http://schemas.microsoft.com/office/drawing/2014/main" id="{26FB1004-615A-4CF5-AA4C-F635033E22AB}"/>
              </a:ext>
            </a:extLst>
          </p:cNvPr>
          <p:cNvSpPr>
            <a:spLocks noGrp="1"/>
          </p:cNvSpPr>
          <p:nvPr>
            <p:ph type="subTitle" idx="1"/>
          </p:nvPr>
        </p:nvSpPr>
        <p:spPr>
          <a:xfrm>
            <a:off x="1366159" y="4965614"/>
            <a:ext cx="9623404" cy="834454"/>
          </a:xfrm>
        </p:spPr>
        <p:txBody>
          <a:bodyPr>
            <a:normAutofit/>
          </a:bodyPr>
          <a:lstStyle/>
          <a:p>
            <a:pPr algn="l"/>
            <a:r>
              <a:rPr lang="en-GB"/>
              <a:t>What you’ll study and why</a:t>
            </a:r>
          </a:p>
        </p:txBody>
      </p:sp>
    </p:spTree>
    <p:extLst>
      <p:ext uri="{BB962C8B-B14F-4D97-AF65-F5344CB8AC3E}">
        <p14:creationId xmlns:p14="http://schemas.microsoft.com/office/powerpoint/2010/main" val="1807195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16">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18">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0">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2">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079506C-2EFE-4AC2-B1B8-3387ACDBAE1E}"/>
              </a:ext>
            </a:extLst>
          </p:cNvPr>
          <p:cNvPicPr>
            <a:picLocks noChangeAspect="1"/>
          </p:cNvPicPr>
          <p:nvPr/>
        </p:nvPicPr>
        <p:blipFill rotWithShape="1">
          <a:blip r:embed="rId2"/>
          <a:srcRect b="67385"/>
          <a:stretch/>
        </p:blipFill>
        <p:spPr>
          <a:xfrm>
            <a:off x="457200" y="2263861"/>
            <a:ext cx="11277600" cy="2330277"/>
          </a:xfrm>
          <a:prstGeom prst="rect">
            <a:avLst/>
          </a:prstGeom>
        </p:spPr>
      </p:pic>
    </p:spTree>
    <p:extLst>
      <p:ext uri="{BB962C8B-B14F-4D97-AF65-F5344CB8AC3E}">
        <p14:creationId xmlns:p14="http://schemas.microsoft.com/office/powerpoint/2010/main" val="54570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0A2180C-2D91-4DDE-B68E-5ECE4AA445B6}"/>
              </a:ext>
            </a:extLst>
          </p:cNvPr>
          <p:cNvPicPr>
            <a:picLocks noChangeAspect="1"/>
          </p:cNvPicPr>
          <p:nvPr/>
        </p:nvPicPr>
        <p:blipFill rotWithShape="1">
          <a:blip r:embed="rId2"/>
          <a:srcRect b="33155"/>
          <a:stretch/>
        </p:blipFill>
        <p:spPr>
          <a:xfrm>
            <a:off x="457200" y="1532080"/>
            <a:ext cx="11277600" cy="3793840"/>
          </a:xfrm>
          <a:prstGeom prst="rect">
            <a:avLst/>
          </a:prstGeom>
        </p:spPr>
      </p:pic>
    </p:spTree>
    <p:extLst>
      <p:ext uri="{BB962C8B-B14F-4D97-AF65-F5344CB8AC3E}">
        <p14:creationId xmlns:p14="http://schemas.microsoft.com/office/powerpoint/2010/main" val="3436513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 name="Picture 1">
            <a:extLst>
              <a:ext uri="{FF2B5EF4-FFF2-40B4-BE49-F238E27FC236}">
                <a16:creationId xmlns:a16="http://schemas.microsoft.com/office/drawing/2014/main" id="{04330058-5374-48F9-87C2-9F16F6A7D01A}"/>
              </a:ext>
            </a:extLst>
          </p:cNvPr>
          <p:cNvPicPr>
            <a:picLocks noChangeAspect="1"/>
          </p:cNvPicPr>
          <p:nvPr/>
        </p:nvPicPr>
        <p:blipFill>
          <a:blip r:embed="rId2"/>
          <a:stretch>
            <a:fillRect/>
          </a:stretch>
        </p:blipFill>
        <p:spPr>
          <a:xfrm>
            <a:off x="785924" y="1740261"/>
            <a:ext cx="10620152" cy="3377477"/>
          </a:xfrm>
          <a:prstGeom prst="rect">
            <a:avLst/>
          </a:prstGeom>
        </p:spPr>
      </p:pic>
    </p:spTree>
    <p:extLst>
      <p:ext uri="{BB962C8B-B14F-4D97-AF65-F5344CB8AC3E}">
        <p14:creationId xmlns:p14="http://schemas.microsoft.com/office/powerpoint/2010/main" val="25330105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089A9720360B54AB8CC9CEB7625C5C8" ma:contentTypeVersion="15" ma:contentTypeDescription="Create a new document." ma:contentTypeScope="" ma:versionID="8782bbfd14ce461c1aa5b01a006e3ae3">
  <xsd:schema xmlns:xsd="http://www.w3.org/2001/XMLSchema" xmlns:xs="http://www.w3.org/2001/XMLSchema" xmlns:p="http://schemas.microsoft.com/office/2006/metadata/properties" xmlns:ns1="http://schemas.microsoft.com/sharepoint/v3" xmlns:ns3="cb8253e3-e974-4fdc-aa8d-c27c205af9f5" xmlns:ns4="82a17c30-f43b-43fa-b68a-c8d88371693d" targetNamespace="http://schemas.microsoft.com/office/2006/metadata/properties" ma:root="true" ma:fieldsID="52f4e2054420346fe395ec6bf35d7dc3" ns1:_="" ns3:_="" ns4:_="">
    <xsd:import namespace="http://schemas.microsoft.com/sharepoint/v3"/>
    <xsd:import namespace="cb8253e3-e974-4fdc-aa8d-c27c205af9f5"/>
    <xsd:import namespace="82a17c30-f43b-43fa-b68a-c8d88371693d"/>
    <xsd:element name="properties">
      <xsd:complexType>
        <xsd:sequence>
          <xsd:element name="documentManagement">
            <xsd:complexType>
              <xsd:all>
                <xsd:element ref="ns3:MediaServiceMetadata" minOccurs="0"/>
                <xsd:element ref="ns3:MediaServiceFastMetadata" minOccurs="0"/>
                <xsd:element ref="ns3:MediaServiceAutoTags" minOccurs="0"/>
                <xsd:element ref="ns4:SharedWithUsers" minOccurs="0"/>
                <xsd:element ref="ns4:SharedWithDetails" minOccurs="0"/>
                <xsd:element ref="ns4:SharingHintHash" minOccurs="0"/>
                <xsd:element ref="ns3:MediaServiceOCR" minOccurs="0"/>
                <xsd:element ref="ns3:MediaServiceDateTaken"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b8253e3-e974-4fdc-aa8d-c27c205af9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2a17c30-f43b-43fa-b68a-c8d88371693d"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DF5E8271-EF3E-48C7-B7A9-B1C5D74823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b8253e3-e974-4fdc-aa8d-c27c205af9f5"/>
    <ds:schemaRef ds:uri="82a17c30-f43b-43fa-b68a-c8d8837169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82DADD9-104A-4884-9640-C5BAAD6D871E}">
  <ds:schemaRefs>
    <ds:schemaRef ds:uri="http://schemas.microsoft.com/sharepoint/v3/contenttype/forms"/>
  </ds:schemaRefs>
</ds:datastoreItem>
</file>

<file path=customXml/itemProps3.xml><?xml version="1.0" encoding="utf-8"?>
<ds:datastoreItem xmlns:ds="http://schemas.openxmlformats.org/officeDocument/2006/customXml" ds:itemID="{846F8A05-3C29-4B69-A0D4-5F9FD04A753E}">
  <ds:schemaRefs>
    <ds:schemaRef ds:uri="http://schemas.microsoft.com/office/2006/metadata/properties"/>
    <ds:schemaRef ds:uri="http://schemas.microsoft.com/office/infopath/2007/PartnerControl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25</TotalTime>
  <Words>405</Words>
  <Application>Microsoft Office PowerPoint</Application>
  <PresentationFormat>Widescreen</PresentationFormat>
  <Paragraphs>36</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ff3</vt:lpstr>
      <vt:lpstr>Open Sans</vt:lpstr>
      <vt:lpstr>Office Theme</vt:lpstr>
      <vt:lpstr>Early Childhood in Society  (Graduate Practitioner)</vt:lpstr>
      <vt:lpstr>Introductions</vt:lpstr>
      <vt:lpstr>Teaching approaches/ delivery</vt:lpstr>
      <vt:lpstr>Discussion</vt:lpstr>
      <vt:lpstr>How would the session progress?</vt:lpstr>
      <vt:lpstr>Course Modules</vt:lpstr>
      <vt:lpstr>PowerPoint Presentation</vt:lpstr>
      <vt:lpstr>PowerPoint Presentation</vt:lpstr>
      <vt:lpstr>PowerPoint Presentation</vt:lpstr>
      <vt:lpstr>Practice Based Learning</vt:lpstr>
      <vt:lpstr>Where might this take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Childhood in Society  (Graduate Practitioner)</dc:title>
  <dc:creator>Sue Baylis</dc:creator>
  <cp:lastModifiedBy>Sue Baylis</cp:lastModifiedBy>
  <cp:revision>1</cp:revision>
  <dcterms:created xsi:type="dcterms:W3CDTF">2021-06-07T15:08:04Z</dcterms:created>
  <dcterms:modified xsi:type="dcterms:W3CDTF">2021-06-07T15:33:45Z</dcterms:modified>
</cp:coreProperties>
</file>